
<file path=[Content_Types].xml><?xml version="1.0" encoding="utf-8"?>
<Types xmlns="http://schemas.openxmlformats.org/package/2006/content-types">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7"/>
  </p:notesMasterIdLst>
  <p:sldIdLst>
    <p:sldId id="1881" r:id="rId5"/>
    <p:sldId id="1859" r:id="rId6"/>
    <p:sldId id="1868" r:id="rId7"/>
    <p:sldId id="1869" r:id="rId8"/>
    <p:sldId id="1906" r:id="rId9"/>
    <p:sldId id="1907" r:id="rId10"/>
    <p:sldId id="1908" r:id="rId11"/>
    <p:sldId id="1909" r:id="rId12"/>
    <p:sldId id="1910" r:id="rId13"/>
    <p:sldId id="1911" r:id="rId14"/>
    <p:sldId id="1912" r:id="rId15"/>
    <p:sldId id="1913" r:id="rId16"/>
    <p:sldId id="1914" r:id="rId17"/>
    <p:sldId id="1915" r:id="rId18"/>
    <p:sldId id="1916" r:id="rId19"/>
    <p:sldId id="1917" r:id="rId20"/>
    <p:sldId id="1918" r:id="rId21"/>
    <p:sldId id="1919" r:id="rId22"/>
    <p:sldId id="1920" r:id="rId23"/>
    <p:sldId id="1921" r:id="rId24"/>
    <p:sldId id="1922" r:id="rId25"/>
    <p:sldId id="1878" r:id="rId2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4"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2D1"/>
    <a:srgbClr val="3B2E58"/>
    <a:srgbClr val="007788"/>
    <a:srgbClr val="FF2625"/>
    <a:srgbClr val="FE4387"/>
    <a:srgbClr val="297C2A"/>
    <a:srgbClr val="F69000"/>
    <a:srgbClr val="D6D734"/>
    <a:srgbClr val="005C6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5126" autoAdjust="0"/>
  </p:normalViewPr>
  <p:slideViewPr>
    <p:cSldViewPr snapToGrid="0">
      <p:cViewPr varScale="1">
        <p:scale>
          <a:sx n="70" d="100"/>
          <a:sy n="70" d="100"/>
        </p:scale>
        <p:origin x="720" y="60"/>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9-12T02:46:05.432" idx="1">
    <p:pos x="10" y="10"/>
    <p:text/>
    <p:extLst>
      <p:ext uri="{C676402C-5697-4E1C-873F-D02D1690AC5C}">
        <p15:threadingInfo xmlns:p15="http://schemas.microsoft.com/office/powerpoint/2012/main" timeZoneBias="-330"/>
      </p:ext>
    </p:extLst>
  </p:cm>
  <p:cm authorId="1" dt="2024-11-06T16:58:55.582" idx="2">
    <p:pos x="3376" y="85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620C4-D0FB-63F9-F010-C02994969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FDDA1-EB71-F17A-6897-199CA292D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E465B-EF7D-C2B8-5C67-2FC8C6E2BB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C00BC0-A42C-442D-27C2-F6F995BA53AA}"/>
              </a:ext>
            </a:extLst>
          </p:cNvPr>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2212088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B0698-165E-237E-AB59-105517E1C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B297F-63C8-3CD9-FA80-464510E75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A5EEA-6F05-A12E-9D51-6A2CB46FA7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0E995D-0248-7885-6055-E3C3F293C4DF}"/>
              </a:ext>
            </a:extLst>
          </p:cNvPr>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1340301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08D84-69FF-3DF6-7BEB-3F2B747C94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600A7-704C-BC7B-AB81-F4427E0BE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79F14-236D-DCCE-E92F-F012BA593B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66B588-BEC8-6ECC-DB7D-EF2B847AD82B}"/>
              </a:ext>
            </a:extLst>
          </p:cNvPr>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3917859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A3444-8116-6931-C5B4-0438B5A4F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BA1BD-D359-2FC0-20C2-8000706203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08060-8BDC-6C96-814A-B37D138C3D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9E753C-A0B5-809A-9664-D23977CE1704}"/>
              </a:ext>
            </a:extLst>
          </p:cNvPr>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3354907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BCD6-DE6E-5C69-A717-ADA485C9D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DB3E1-FA86-95DF-A8A8-DB09F273F1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C057FB-1F9B-43AA-2134-FE0E7C0404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BFE084-3010-905F-BA40-B12F1473A890}"/>
              </a:ext>
            </a:extLst>
          </p:cNvPr>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3882997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29BA2-5F95-73BA-2A5B-FE2C961E9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579F2-DE26-197E-6A4A-3B59A9F8C5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FD61B-BD0E-6DA6-7BE4-2DD9388786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7700DC-A99F-1008-E43C-E9ECCA2E7F27}"/>
              </a:ext>
            </a:extLst>
          </p:cNvPr>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398661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4600E-4420-1454-AD56-FF157BC25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F10DA-B5DE-3827-B9DB-C15076062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FD921B-44D6-4771-5914-3EC6306668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751192-C174-8F5D-1E1F-281A8EB50CB4}"/>
              </a:ext>
            </a:extLst>
          </p:cNvPr>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2185287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D65D4-DF65-5C39-E523-966977CBF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9A747-834F-753C-91D0-C8B0CB346B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FEC96-ACC3-E496-172E-4A32549974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AE650-6D1F-81C4-8615-AC3C78C72199}"/>
              </a:ext>
            </a:extLst>
          </p:cNvPr>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3448252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CCE45-25AC-EC92-31EC-32114C222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6CBC9-B0A1-95E1-7EF3-5CAE88613C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917CA0-BB04-107E-DDB2-C07F171154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900702-624E-3C27-575F-01CB5B385224}"/>
              </a:ext>
            </a:extLst>
          </p:cNvPr>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2181733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CD2BA-3026-E06E-782A-5E9125051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79EDF6-B11B-C9FF-7B7A-6F6BFF95A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EDE589-0821-751F-5312-E782961BC9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D86F5D-10EE-C69D-DB60-400A8A7A2385}"/>
              </a:ext>
            </a:extLst>
          </p:cNvPr>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417307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233358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2DD42-83D0-FB84-372E-65ABC6A2F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8C9CE-BF14-F216-7787-8C635D55C5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A894D-3E52-9617-892F-FCA4074ECA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E2501A-FBFB-E105-23B5-D37D9ADDDA45}"/>
              </a:ext>
            </a:extLst>
          </p:cNvPr>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183644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22</a:t>
            </a:fld>
            <a:endParaRPr lang="en-US" altLang="en-US" dirty="0"/>
          </a:p>
        </p:txBody>
      </p:sp>
    </p:spTree>
    <p:extLst>
      <p:ext uri="{BB962C8B-B14F-4D97-AF65-F5344CB8AC3E}">
        <p14:creationId xmlns:p14="http://schemas.microsoft.com/office/powerpoint/2010/main" val="2194522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60781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58DDC-361D-67CD-4FE3-65C6493AC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D8C1B-3E9D-9FA1-2DEE-8030F22A9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86CEFD-5355-D150-6E40-BD45F65DB5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58A9E0-1E3E-3FC1-F274-1AAAF19BD683}"/>
              </a:ext>
            </a:extLst>
          </p:cNvPr>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18589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7247B-F8FB-F049-2B7B-36320F7B8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2DDB9-5FF8-38A6-3279-E2289C5B8F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31192-717E-20F9-5199-0AEBD328BE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A34921-C790-592F-DF95-5678A61E5CDC}"/>
              </a:ext>
            </a:extLst>
          </p:cNvPr>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3820762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82767-3016-F606-01F6-45E2AE52A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B0A7E-67D6-6B2F-1BF3-31E992707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FF152-57D1-6DB7-8A3C-21737868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15518B-4F69-E8DE-5728-8887A3E8946D}"/>
              </a:ext>
            </a:extLst>
          </p:cNvPr>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2112301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EC2AC-C98F-D41D-E755-BAD4AA383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F7289-4269-D806-3F09-392E8DEF8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BB2C0-0E59-97C2-3440-E9AA022ED2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D67DBA-69CC-AA72-C519-8273F71158AB}"/>
              </a:ext>
            </a:extLst>
          </p:cNvPr>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106262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7F232-80FF-DF96-BA48-029230526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D25E2-BB18-1688-8A20-A6DDC5196F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D7088-5590-5405-F151-30F2756CAD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A1912D-16DC-92FE-13DD-8436B3B1A1B4}"/>
              </a:ext>
            </a:extLst>
          </p:cNvPr>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2975213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51DC2-44DF-AAB5-C7AA-800D96F31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C97D2-2707-21DD-E942-DBB35554E1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BE69A-F50F-4FB7-10D2-C595512CC1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80EF99-0F05-A63C-9313-F6DEA31D2244}"/>
              </a:ext>
            </a:extLst>
          </p:cNvPr>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29275324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pic>
        <p:nvPicPr>
          <p:cNvPr id="6" name="Picture Placeholder 9" descr="Bright, colorful geometric pattern ">
            <a:extLst>
              <a:ext uri="{FF2B5EF4-FFF2-40B4-BE49-F238E27FC236}">
                <a16:creationId xmlns:a16="http://schemas.microsoft.com/office/drawing/2014/main" id="{47BA4775-9232-44C1-8851-04B6753110FE}"/>
              </a:ext>
            </a:extLst>
          </p:cNvPr>
          <p:cNvPicPr>
            <a:picLocks noChangeAspect="1"/>
          </p:cNvPicPr>
          <p:nvPr userDrawn="1"/>
        </p:nvPicPr>
        <p:blipFill rotWithShape="1">
          <a:blip r:embed="rId2"/>
          <a:srcRect l="24" r="24"/>
          <a:stretch/>
        </p:blipFill>
        <p:spPr>
          <a:xfrm>
            <a:off x="-9236" y="0"/>
            <a:ext cx="4749282" cy="6858000"/>
          </a:xfrm>
          <a:prstGeom prst="rect">
            <a:avLst/>
          </a:prstGeom>
        </p:spPr>
      </p:pic>
    </p:spTree>
    <p:extLst>
      <p:ext uri="{BB962C8B-B14F-4D97-AF65-F5344CB8AC3E}">
        <p14:creationId xmlns:p14="http://schemas.microsoft.com/office/powerpoint/2010/main" val="144067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Orang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13" descr="Bright, colorful geometric pattern ">
            <a:extLst>
              <a:ext uri="{FF2B5EF4-FFF2-40B4-BE49-F238E27FC236}">
                <a16:creationId xmlns:a16="http://schemas.microsoft.com/office/drawing/2014/main" id="{0E92939E-CAD0-4B0D-A39F-10B9B25E144D}"/>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15" descr="Bright, colorful geometric pattern ">
            <a:extLst>
              <a:ext uri="{FF2B5EF4-FFF2-40B4-BE49-F238E27FC236}">
                <a16:creationId xmlns:a16="http://schemas.microsoft.com/office/drawing/2014/main" id="{D7C393D9-3916-4D61-9B6A-E1B16C079A2A}"/>
              </a:ext>
            </a:extLst>
          </p:cNvPr>
          <p:cNvPicPr>
            <a:picLocks noChangeAspect="1"/>
          </p:cNvPicPr>
          <p:nvPr userDrawn="1"/>
        </p:nvPicPr>
        <p:blipFill rotWithShape="1">
          <a:blip r:embed="rId2"/>
          <a:srcRect l="3" r="3"/>
          <a:stretch/>
        </p:blipFill>
        <p:spPr>
          <a:xfrm>
            <a:off x="7427913" y="0"/>
            <a:ext cx="4764087"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5"/>
        </a:solidFill>
        <a:effectLst/>
      </p:bgPr>
    </p:bg>
    <p:spTree>
      <p:nvGrpSpPr>
        <p:cNvPr id="1" name=""/>
        <p:cNvGrpSpPr/>
        <p:nvPr/>
      </p:nvGrpSpPr>
      <p:grpSpPr>
        <a:xfrm>
          <a:off x="0" y="0"/>
          <a:ext cx="0" cy="0"/>
          <a:chOff x="0" y="0"/>
          <a:chExt cx="0" cy="0"/>
        </a:xfrm>
      </p:grpSpPr>
      <p:pic>
        <p:nvPicPr>
          <p:cNvPr id="8" name="Picture Placeholder 9" descr="Bright, colorful geometric pattern ">
            <a:extLst>
              <a:ext uri="{FF2B5EF4-FFF2-40B4-BE49-F238E27FC236}">
                <a16:creationId xmlns:a16="http://schemas.microsoft.com/office/drawing/2014/main" id="{69F80BBC-9ED9-4167-818A-EB3FAEE372FA}"/>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5"/>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20" descr="Bright, colorful geometric pattern ">
            <a:extLst>
              <a:ext uri="{FF2B5EF4-FFF2-40B4-BE49-F238E27FC236}">
                <a16:creationId xmlns:a16="http://schemas.microsoft.com/office/drawing/2014/main" id="{EB4660F5-5357-48E0-B5C6-3DECB6CB859E}"/>
              </a:ext>
            </a:extLst>
          </p:cNvPr>
          <p:cNvPicPr>
            <a:picLocks noChangeAspect="1"/>
          </p:cNvPicPr>
          <p:nvPr userDrawn="1"/>
        </p:nvPicPr>
        <p:blipFill rotWithShape="1">
          <a:blip r:embed="rId2"/>
          <a:srcRect t="193" b="193"/>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13" descr="Bright, colorful geometric pattern ">
            <a:extLst>
              <a:ext uri="{FF2B5EF4-FFF2-40B4-BE49-F238E27FC236}">
                <a16:creationId xmlns:a16="http://schemas.microsoft.com/office/drawing/2014/main" id="{2DB741D5-0593-4748-A4D3-EF1E436A1111}"/>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6">
                    <a:lumMod val="60000"/>
                    <a:lumOff val="40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11" descr="Bright, colorful geometric pattern ">
            <a:extLst>
              <a:ext uri="{FF2B5EF4-FFF2-40B4-BE49-F238E27FC236}">
                <a16:creationId xmlns:a16="http://schemas.microsoft.com/office/drawing/2014/main" id="{1DB66C56-FBAE-47D3-9818-61368D74DAE8}"/>
              </a:ext>
            </a:extLst>
          </p:cNvPr>
          <p:cNvPicPr>
            <a:picLocks noChangeAspect="1"/>
          </p:cNvPicPr>
          <p:nvPr userDrawn="1"/>
        </p:nvPicPr>
        <p:blipFill>
          <a:blip r:embed="rId2"/>
          <a:srcRect t="390" b="390"/>
          <a:stretch>
            <a:fill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4"/>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2" name="Picture Placeholder 19" descr="Bright, colorful geometric pattern ">
            <a:extLst>
              <a:ext uri="{FF2B5EF4-FFF2-40B4-BE49-F238E27FC236}">
                <a16:creationId xmlns:a16="http://schemas.microsoft.com/office/drawing/2014/main" id="{C93F15CF-2105-4C28-85E9-BBA03833263D}"/>
              </a:ext>
            </a:extLst>
          </p:cNvPr>
          <p:cNvPicPr>
            <a:picLocks noChangeAspect="1"/>
          </p:cNvPicPr>
          <p:nvPr userDrawn="1"/>
        </p:nvPicPr>
        <p:blipFill rotWithShape="1">
          <a:blip r:embed="rId2"/>
          <a:srcRect t="436" b="436"/>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Blu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5"/>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15" descr="Bright, colorful geometric pattern ">
            <a:extLst>
              <a:ext uri="{FF2B5EF4-FFF2-40B4-BE49-F238E27FC236}">
                <a16:creationId xmlns:a16="http://schemas.microsoft.com/office/drawing/2014/main" id="{9E2B3BF6-B5D6-4D6F-84C6-0EE24AC7C14A}"/>
              </a:ext>
            </a:extLst>
          </p:cNvPr>
          <p:cNvPicPr>
            <a:picLocks noChangeAspect="1"/>
          </p:cNvPicPr>
          <p:nvPr userDrawn="1"/>
        </p:nvPicPr>
        <p:blipFill rotWithShape="1">
          <a:blip r:embed="rId2"/>
          <a:srcRect l="3" r="3"/>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bg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17" descr="Bright, colorful geometric pattern ">
            <a:extLst>
              <a:ext uri="{FF2B5EF4-FFF2-40B4-BE49-F238E27FC236}">
                <a16:creationId xmlns:a16="http://schemas.microsoft.com/office/drawing/2014/main" id="{9F278CC9-9968-40F5-B18F-B1D45BE36A49}"/>
              </a:ext>
            </a:extLst>
          </p:cNvPr>
          <p:cNvPicPr>
            <a:picLocks noChangeAspect="1"/>
          </p:cNvPicPr>
          <p:nvPr userDrawn="1"/>
        </p:nvPicPr>
        <p:blipFill rotWithShape="1">
          <a:blip r:embed="rId2"/>
          <a:srcRect t="390" b="390"/>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690" r:id="rId9"/>
    <p:sldLayoutId id="214748370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863C-0C7D-9FFC-B1EF-84990CAD0E68}"/>
              </a:ext>
            </a:extLst>
          </p:cNvPr>
          <p:cNvSpPr>
            <a:spLocks noGrp="1"/>
          </p:cNvSpPr>
          <p:nvPr>
            <p:ph type="title"/>
          </p:nvPr>
        </p:nvSpPr>
        <p:spPr>
          <a:xfrm>
            <a:off x="519289" y="715963"/>
            <a:ext cx="5576711" cy="2873903"/>
          </a:xfrm>
        </p:spPr>
        <p:txBody>
          <a:bodyPr>
            <a:noAutofit/>
          </a:bodyPr>
          <a:lstStyle/>
          <a:p>
            <a:pPr algn="l"/>
            <a:r>
              <a:rPr lang="en-IN" dirty="0"/>
              <a:t>PROJECT ON </a:t>
            </a:r>
            <a:r>
              <a:rPr lang="en-US" dirty="0"/>
              <a:t>CAREER TRENDS EXPLORER AND PERSONALIZED JOB MATCHER </a:t>
            </a:r>
            <a:endParaRPr lang="en-IN" dirty="0"/>
          </a:p>
        </p:txBody>
      </p:sp>
      <p:sp>
        <p:nvSpPr>
          <p:cNvPr id="3" name="Text Placeholder 2">
            <a:extLst>
              <a:ext uri="{FF2B5EF4-FFF2-40B4-BE49-F238E27FC236}">
                <a16:creationId xmlns:a16="http://schemas.microsoft.com/office/drawing/2014/main" id="{30EFC114-F32D-9521-6BC6-0E72E4C3FF49}"/>
              </a:ext>
            </a:extLst>
          </p:cNvPr>
          <p:cNvSpPr>
            <a:spLocks noGrp="1"/>
          </p:cNvSpPr>
          <p:nvPr>
            <p:ph type="body" sz="quarter" idx="11"/>
          </p:nvPr>
        </p:nvSpPr>
        <p:spPr>
          <a:xfrm>
            <a:off x="762000" y="2686756"/>
            <a:ext cx="5334000" cy="2743200"/>
          </a:xfrm>
        </p:spPr>
        <p:txBody>
          <a:bodyPr/>
          <a:lstStyle/>
          <a:p>
            <a:endParaRPr lang="en-US" sz="1800" b="1" dirty="0">
              <a:solidFill>
                <a:srgbClr val="002060"/>
              </a:solidFill>
              <a:latin typeface="+mj-lt"/>
            </a:endParaRPr>
          </a:p>
          <a:p>
            <a:endParaRPr lang="en-US" dirty="0">
              <a:solidFill>
                <a:srgbClr val="002060"/>
              </a:solidFill>
              <a:latin typeface="+mj-lt"/>
            </a:endParaRPr>
          </a:p>
          <a:p>
            <a:endParaRPr lang="en-US" sz="1800" b="1" dirty="0">
              <a:solidFill>
                <a:srgbClr val="002060"/>
              </a:solidFill>
              <a:latin typeface="+mj-lt"/>
            </a:endParaRPr>
          </a:p>
          <a:p>
            <a:endParaRPr lang="en-US" dirty="0">
              <a:solidFill>
                <a:srgbClr val="002060"/>
              </a:solidFill>
              <a:latin typeface="+mj-lt"/>
            </a:endParaRPr>
          </a:p>
          <a:p>
            <a:endParaRPr lang="en-US" sz="1800" b="1" dirty="0">
              <a:solidFill>
                <a:srgbClr val="002060"/>
              </a:solidFill>
              <a:latin typeface="+mj-lt"/>
            </a:endParaRPr>
          </a:p>
          <a:p>
            <a:r>
              <a:rPr lang="en-US" sz="2000" b="1" dirty="0">
                <a:solidFill>
                  <a:srgbClr val="002060"/>
                </a:solidFill>
                <a:latin typeface="+mj-lt"/>
              </a:rPr>
              <a:t>NAME:             S. SUJANA KUMARI</a:t>
            </a:r>
            <a:br>
              <a:rPr lang="en-US" sz="2000" b="1" dirty="0">
                <a:solidFill>
                  <a:srgbClr val="002060"/>
                </a:solidFill>
                <a:latin typeface="+mj-lt"/>
              </a:rPr>
            </a:br>
            <a:r>
              <a:rPr lang="en-US" sz="2000" b="1" dirty="0">
                <a:solidFill>
                  <a:srgbClr val="002060"/>
                </a:solidFill>
                <a:latin typeface="+mj-lt"/>
              </a:rPr>
              <a:t>AFFILIATION:  DIGICROME ACADEMY</a:t>
            </a:r>
            <a:br>
              <a:rPr lang="en-US" sz="2000" b="1" dirty="0">
                <a:solidFill>
                  <a:srgbClr val="002060"/>
                </a:solidFill>
                <a:latin typeface="+mj-lt"/>
              </a:rPr>
            </a:br>
            <a:endParaRPr lang="en-IN" sz="2000" dirty="0"/>
          </a:p>
        </p:txBody>
      </p:sp>
      <p:pic>
        <p:nvPicPr>
          <p:cNvPr id="6" name="Picture Placeholder 5" descr="A graphic of a business&#10;&#10;Description automatically generated with medium confidence">
            <a:extLst>
              <a:ext uri="{FF2B5EF4-FFF2-40B4-BE49-F238E27FC236}">
                <a16:creationId xmlns:a16="http://schemas.microsoft.com/office/drawing/2014/main" id="{9EFD6F7E-32F9-E751-4651-76EFE7582B21}"/>
              </a:ext>
            </a:extLst>
          </p:cNvPr>
          <p:cNvPicPr>
            <a:picLocks noGrp="1" noChangeAspect="1"/>
          </p:cNvPicPr>
          <p:nvPr>
            <p:ph type="pic" sz="quarter" idx="14"/>
          </p:nvPr>
        </p:nvPicPr>
        <p:blipFill>
          <a:blip r:embed="rId2"/>
          <a:srcRect t="3967" b="3967"/>
          <a:stretch>
            <a:fillRect/>
          </a:stretch>
        </p:blipFill>
        <p:spPr>
          <a:xfrm>
            <a:off x="5853290" y="715962"/>
            <a:ext cx="6102150" cy="4879619"/>
          </a:xfrm>
        </p:spPr>
      </p:pic>
    </p:spTree>
    <p:extLst>
      <p:ext uri="{BB962C8B-B14F-4D97-AF65-F5344CB8AC3E}">
        <p14:creationId xmlns:p14="http://schemas.microsoft.com/office/powerpoint/2010/main" val="122003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6E18-9590-5423-0923-4DCEF0633F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C72838C-139F-67A4-1AB3-17412B106B69}"/>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TASK 1 – ANALYZING KEYWORDS AND SALARIES</a:t>
            </a:r>
            <a:endParaRPr lang="en-US" sz="2800" u="sng" dirty="0">
              <a:solidFill>
                <a:srgbClr val="FF0000"/>
              </a:solidFill>
            </a:endParaRPr>
          </a:p>
        </p:txBody>
      </p:sp>
      <p:sp>
        <p:nvSpPr>
          <p:cNvPr id="7" name="Text Placeholder 6">
            <a:extLst>
              <a:ext uri="{FF2B5EF4-FFF2-40B4-BE49-F238E27FC236}">
                <a16:creationId xmlns:a16="http://schemas.microsoft.com/office/drawing/2014/main" id="{98E3DC19-D789-3237-E044-178F0942D82B}"/>
              </a:ext>
            </a:extLst>
          </p:cNvPr>
          <p:cNvSpPr>
            <a:spLocks noGrp="1"/>
          </p:cNvSpPr>
          <p:nvPr>
            <p:ph type="body" sz="quarter" idx="12"/>
          </p:nvPr>
        </p:nvSpPr>
        <p:spPr>
          <a:xfrm>
            <a:off x="439386" y="699910"/>
            <a:ext cx="11186557" cy="5035871"/>
          </a:xfrm>
        </p:spPr>
        <p:txBody>
          <a:bodyPr/>
          <a:lstStyle/>
          <a:p>
            <a:pPr algn="l"/>
            <a:r>
              <a:rPr lang="en-US" b="1" dirty="0">
                <a:solidFill>
                  <a:srgbClr val="569CD6"/>
                </a:solidFill>
                <a:latin typeface="Consolas" panose="020B0609020204030204" pitchFamily="49" charset="0"/>
              </a:rPr>
              <a:t>1. Keywords with average salaries.</a:t>
            </a: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B82AE61-FB9B-0108-E619-621D14670A27}"/>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72118D68-408D-B29D-F6E0-426DF36CE867}"/>
              </a:ext>
            </a:extLst>
          </p:cNvPr>
          <p:cNvSpPr txBox="1"/>
          <p:nvPr/>
        </p:nvSpPr>
        <p:spPr>
          <a:xfrm flipH="1">
            <a:off x="8802805" y="1460310"/>
            <a:ext cx="3125337" cy="3139321"/>
          </a:xfrm>
          <a:prstGeom prst="rect">
            <a:avLst/>
          </a:prstGeom>
          <a:noFill/>
        </p:spPr>
        <p:txBody>
          <a:bodyPr wrap="square" rtlCol="0">
            <a:spAutoFit/>
          </a:bodyPr>
          <a:lstStyle/>
          <a:p>
            <a:pPr algn="l"/>
            <a:r>
              <a:rPr lang="en-US" b="1" i="0" dirty="0">
                <a:solidFill>
                  <a:srgbClr val="3B2E58"/>
                </a:solidFill>
                <a:effectLst/>
                <a:latin typeface="system-ui"/>
              </a:rPr>
              <a:t>Conclusion</a:t>
            </a:r>
          </a:p>
          <a:p>
            <a:pPr algn="l"/>
            <a:r>
              <a:rPr lang="en-US" b="0" i="0" dirty="0">
                <a:solidFill>
                  <a:srgbClr val="3B2E58"/>
                </a:solidFill>
                <a:effectLst/>
                <a:latin typeface="system-ui"/>
              </a:rPr>
              <a:t>The chart suggests that digital, sales, and software-related jobs are among the highest-paying roles. Individuals looking to maximize earning potential should consider gaining expertise in digital transformation, sales, full-stack development, and application development.</a:t>
            </a:r>
          </a:p>
        </p:txBody>
      </p:sp>
      <p:pic>
        <p:nvPicPr>
          <p:cNvPr id="9" name="Picture 8" descr="A graph of a salary&#10;&#10;Description automatically generated with medium confidence">
            <a:extLst>
              <a:ext uri="{FF2B5EF4-FFF2-40B4-BE49-F238E27FC236}">
                <a16:creationId xmlns:a16="http://schemas.microsoft.com/office/drawing/2014/main" id="{A5674CC0-E5DC-180D-A4D9-194FFDECFF64}"/>
              </a:ext>
            </a:extLst>
          </p:cNvPr>
          <p:cNvPicPr>
            <a:picLocks noChangeAspect="1"/>
          </p:cNvPicPr>
          <p:nvPr/>
        </p:nvPicPr>
        <p:blipFill>
          <a:blip r:embed="rId3"/>
          <a:stretch>
            <a:fillRect/>
          </a:stretch>
        </p:blipFill>
        <p:spPr>
          <a:xfrm>
            <a:off x="2238940" y="1245049"/>
            <a:ext cx="6563865" cy="475788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8DEBA77-B90C-CFA1-63DE-2C24851E5D15}"/>
              </a:ext>
            </a:extLst>
          </p:cNvPr>
          <p:cNvPicPr>
            <a:picLocks noChangeAspect="1"/>
          </p:cNvPicPr>
          <p:nvPr/>
        </p:nvPicPr>
        <p:blipFill>
          <a:blip r:embed="rId4"/>
          <a:stretch>
            <a:fillRect/>
          </a:stretch>
        </p:blipFill>
        <p:spPr>
          <a:xfrm>
            <a:off x="306057" y="1340829"/>
            <a:ext cx="2210108" cy="3754032"/>
          </a:xfrm>
          <a:prstGeom prst="rect">
            <a:avLst/>
          </a:prstGeom>
        </p:spPr>
      </p:pic>
    </p:spTree>
    <p:extLst>
      <p:ext uri="{BB962C8B-B14F-4D97-AF65-F5344CB8AC3E}">
        <p14:creationId xmlns:p14="http://schemas.microsoft.com/office/powerpoint/2010/main" val="2950296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754C5-828F-B3BA-07DE-3EBD87441B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6841FC-BC6D-E79D-5546-5B36AF03547B}"/>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TASK 1 – ANALYZING KEYWORDS AND SALARIES</a:t>
            </a:r>
            <a:endParaRPr lang="en-US" sz="2800" u="sng" dirty="0">
              <a:solidFill>
                <a:srgbClr val="FF0000"/>
              </a:solidFill>
            </a:endParaRPr>
          </a:p>
        </p:txBody>
      </p:sp>
      <p:sp>
        <p:nvSpPr>
          <p:cNvPr id="7" name="Text Placeholder 6">
            <a:extLst>
              <a:ext uri="{FF2B5EF4-FFF2-40B4-BE49-F238E27FC236}">
                <a16:creationId xmlns:a16="http://schemas.microsoft.com/office/drawing/2014/main" id="{67052BB4-9AF9-98C6-FAA3-5993183A424A}"/>
              </a:ext>
            </a:extLst>
          </p:cNvPr>
          <p:cNvSpPr>
            <a:spLocks noGrp="1"/>
          </p:cNvSpPr>
          <p:nvPr>
            <p:ph type="body" sz="quarter" idx="12"/>
          </p:nvPr>
        </p:nvSpPr>
        <p:spPr>
          <a:xfrm>
            <a:off x="439386" y="699910"/>
            <a:ext cx="11186557" cy="5035871"/>
          </a:xfrm>
        </p:spPr>
        <p:txBody>
          <a:bodyPr/>
          <a:lstStyle/>
          <a:p>
            <a:pPr algn="l"/>
            <a:r>
              <a:rPr lang="en-US" b="1" dirty="0">
                <a:solidFill>
                  <a:srgbClr val="569CD6"/>
                </a:solidFill>
                <a:latin typeface="Consolas" panose="020B0609020204030204" pitchFamily="49" charset="0"/>
              </a:rPr>
              <a:t>1. Keywords salaries correlation.</a:t>
            </a: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409DBC5-33E2-7BB7-D411-F7BD0425BFEE}"/>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6242A877-E728-BC82-130D-E826A0A2EFC2}"/>
              </a:ext>
            </a:extLst>
          </p:cNvPr>
          <p:cNvSpPr txBox="1"/>
          <p:nvPr/>
        </p:nvSpPr>
        <p:spPr>
          <a:xfrm flipH="1">
            <a:off x="7081238" y="832514"/>
            <a:ext cx="4984089" cy="5078313"/>
          </a:xfrm>
          <a:prstGeom prst="rect">
            <a:avLst/>
          </a:prstGeom>
          <a:noFill/>
        </p:spPr>
        <p:txBody>
          <a:bodyPr wrap="square" rtlCol="0">
            <a:spAutoFit/>
          </a:bodyPr>
          <a:lstStyle/>
          <a:p>
            <a:pPr algn="l"/>
            <a:r>
              <a:rPr lang="en-US" b="1" i="0" dirty="0">
                <a:solidFill>
                  <a:srgbClr val="3B2E58"/>
                </a:solidFill>
                <a:effectLst/>
                <a:latin typeface="system-ui"/>
              </a:rPr>
              <a:t>Specific Observations:</a:t>
            </a:r>
          </a:p>
          <a:p>
            <a:pPr algn="l"/>
            <a:r>
              <a:rPr lang="en-US" b="0" i="0" dirty="0">
                <a:solidFill>
                  <a:srgbClr val="3B2E58"/>
                </a:solidFill>
                <a:effectLst/>
                <a:latin typeface="system-ui"/>
              </a:rPr>
              <a:t>Positive Correlations: Keywords like "developer," "expert," "specialist," "marketing," and "editor" show strong positive correlations with salary. This suggests that roles involving these skills or expertise are likely to command higher compensation. "Video," "designer," and "</a:t>
            </a:r>
            <a:r>
              <a:rPr lang="en-US" b="0" i="0" dirty="0" err="1">
                <a:solidFill>
                  <a:srgbClr val="3B2E58"/>
                </a:solidFill>
                <a:effectLst/>
                <a:latin typeface="system-ui"/>
              </a:rPr>
              <a:t>youtube</a:t>
            </a:r>
            <a:r>
              <a:rPr lang="en-US" b="0" i="0" dirty="0">
                <a:solidFill>
                  <a:srgbClr val="3B2E58"/>
                </a:solidFill>
                <a:effectLst/>
                <a:latin typeface="system-ui"/>
              </a:rPr>
              <a:t>" also exhibit moderate positive correlations, indicating that these areas might contribute to higher salaries but to a lesser extent.</a:t>
            </a:r>
          </a:p>
          <a:p>
            <a:pPr algn="l"/>
            <a:r>
              <a:rPr lang="en-US" b="0" i="0" dirty="0">
                <a:solidFill>
                  <a:srgbClr val="3B2E58"/>
                </a:solidFill>
                <a:effectLst/>
                <a:latin typeface="system-ui"/>
              </a:rPr>
              <a:t>Negative Correlations: "Needed" and "looking" show negative correlations. This might indicate that these terms are more prevalent in job postings with lower salary ranges. Neutral Correlations:</a:t>
            </a:r>
          </a:p>
          <a:p>
            <a:pPr algn="l"/>
            <a:r>
              <a:rPr lang="en-US" b="0" i="0" dirty="0">
                <a:solidFill>
                  <a:srgbClr val="3B2E58"/>
                </a:solidFill>
                <a:effectLst/>
                <a:latin typeface="system-ui"/>
              </a:rPr>
              <a:t>Many keywords like "design," "create," "</a:t>
            </a:r>
            <a:r>
              <a:rPr lang="en-US" b="0" i="0" dirty="0" err="1">
                <a:solidFill>
                  <a:srgbClr val="3B2E58"/>
                </a:solidFill>
                <a:effectLst/>
                <a:latin typeface="system-ui"/>
              </a:rPr>
              <a:t>wordpress</a:t>
            </a:r>
            <a:r>
              <a:rPr lang="en-US" b="0" i="0" dirty="0">
                <a:solidFill>
                  <a:srgbClr val="3B2E58"/>
                </a:solidFill>
                <a:effectLst/>
                <a:latin typeface="system-ui"/>
              </a:rPr>
              <a:t>," and "app" have correlation coefficients close to zero, suggesting a weak or no relationship with salary.</a:t>
            </a:r>
          </a:p>
        </p:txBody>
      </p:sp>
      <p:pic>
        <p:nvPicPr>
          <p:cNvPr id="3" name="Picture 2" descr="A screenshot of a computer screen&#10;&#10;Description automatically generated">
            <a:extLst>
              <a:ext uri="{FF2B5EF4-FFF2-40B4-BE49-F238E27FC236}">
                <a16:creationId xmlns:a16="http://schemas.microsoft.com/office/drawing/2014/main" id="{33EF89AF-19F4-3707-7D74-0B1ADA8E6243}"/>
              </a:ext>
            </a:extLst>
          </p:cNvPr>
          <p:cNvPicPr>
            <a:picLocks noChangeAspect="1"/>
          </p:cNvPicPr>
          <p:nvPr/>
        </p:nvPicPr>
        <p:blipFill>
          <a:blip r:embed="rId3"/>
          <a:stretch>
            <a:fillRect/>
          </a:stretch>
        </p:blipFill>
        <p:spPr>
          <a:xfrm>
            <a:off x="1" y="1122219"/>
            <a:ext cx="7081239" cy="5735781"/>
          </a:xfrm>
          <a:prstGeom prst="rect">
            <a:avLst/>
          </a:prstGeom>
        </p:spPr>
      </p:pic>
    </p:spTree>
    <p:extLst>
      <p:ext uri="{BB962C8B-B14F-4D97-AF65-F5344CB8AC3E}">
        <p14:creationId xmlns:p14="http://schemas.microsoft.com/office/powerpoint/2010/main" val="2119433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3C325-D3C4-C8FE-4C5C-5CA165704C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7125E2-43E5-CCB6-8CD8-D4487714FD0D}"/>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TASK 2 – </a:t>
            </a:r>
            <a:r>
              <a:rPr lang="en-US" sz="2800" dirty="0">
                <a:solidFill>
                  <a:srgbClr val="FF0000"/>
                </a:solidFill>
              </a:rPr>
              <a:t>IDENTIFYING EMERGING JOB CATEGORIES</a:t>
            </a:r>
            <a:endParaRPr lang="en-US" sz="2800" u="sng" dirty="0">
              <a:solidFill>
                <a:srgbClr val="FF0000"/>
              </a:solidFill>
            </a:endParaRPr>
          </a:p>
        </p:txBody>
      </p:sp>
      <p:sp>
        <p:nvSpPr>
          <p:cNvPr id="7" name="Text Placeholder 6">
            <a:extLst>
              <a:ext uri="{FF2B5EF4-FFF2-40B4-BE49-F238E27FC236}">
                <a16:creationId xmlns:a16="http://schemas.microsoft.com/office/drawing/2014/main" id="{5B8E4644-31ED-3E94-33F4-E5C747E2A00A}"/>
              </a:ext>
            </a:extLst>
          </p:cNvPr>
          <p:cNvSpPr>
            <a:spLocks noGrp="1"/>
          </p:cNvSpPr>
          <p:nvPr>
            <p:ph type="body" sz="quarter" idx="12"/>
          </p:nvPr>
        </p:nvSpPr>
        <p:spPr>
          <a:xfrm>
            <a:off x="439386" y="699910"/>
            <a:ext cx="11186557" cy="5035871"/>
          </a:xfrm>
        </p:spPr>
        <p:txBody>
          <a:bodyPr/>
          <a:lstStyle/>
          <a:p>
            <a:pPr algn="l"/>
            <a:r>
              <a:rPr lang="en-US" b="1" dirty="0">
                <a:solidFill>
                  <a:srgbClr val="569CD6"/>
                </a:solidFill>
                <a:latin typeface="Consolas" panose="020B0609020204030204" pitchFamily="49" charset="0"/>
              </a:rPr>
              <a:t>Job posting trends for emerging categories</a:t>
            </a: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9AD7391-5A88-9D36-F731-4D5C4124AEC7}"/>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47722E92-AF70-92D3-C1C1-E28237649D30}"/>
              </a:ext>
            </a:extLst>
          </p:cNvPr>
          <p:cNvSpPr txBox="1"/>
          <p:nvPr/>
        </p:nvSpPr>
        <p:spPr>
          <a:xfrm flipH="1">
            <a:off x="8802805" y="1460310"/>
            <a:ext cx="3125337" cy="3416320"/>
          </a:xfrm>
          <a:prstGeom prst="rect">
            <a:avLst/>
          </a:prstGeom>
          <a:noFill/>
        </p:spPr>
        <p:txBody>
          <a:bodyPr wrap="square" rtlCol="0">
            <a:spAutoFit/>
          </a:bodyPr>
          <a:lstStyle/>
          <a:p>
            <a:pPr algn="l"/>
            <a:r>
              <a:rPr lang="en-US" b="1" i="0" dirty="0">
                <a:solidFill>
                  <a:srgbClr val="3B2E58"/>
                </a:solidFill>
                <a:effectLst/>
                <a:latin typeface="system-ui"/>
              </a:rPr>
              <a:t>INTERPRETATION:</a:t>
            </a:r>
          </a:p>
          <a:p>
            <a:pPr algn="l"/>
            <a:endParaRPr lang="en-US" b="1" i="0" dirty="0">
              <a:solidFill>
                <a:srgbClr val="3B2E58"/>
              </a:solidFill>
              <a:effectLst/>
              <a:latin typeface="system-ui"/>
            </a:endParaRPr>
          </a:p>
          <a:p>
            <a:pPr algn="l"/>
            <a:r>
              <a:rPr lang="en-US" b="0" i="0" dirty="0">
                <a:solidFill>
                  <a:srgbClr val="3B2E58"/>
                </a:solidFill>
                <a:effectLst/>
                <a:latin typeface="system-ui"/>
              </a:rPr>
              <a:t>The graph illustrates a positive outlook for job seekers in emerging categories like data science, design, and marketing. The increasing demand for professionals in these fields suggests promising career opportunities in the coming months.</a:t>
            </a:r>
          </a:p>
          <a:p>
            <a:pPr algn="l"/>
            <a:endParaRPr lang="en-US" b="0" i="0" dirty="0">
              <a:solidFill>
                <a:srgbClr val="3B2E58"/>
              </a:solidFill>
              <a:effectLst/>
              <a:latin typeface="system-ui"/>
            </a:endParaRPr>
          </a:p>
        </p:txBody>
      </p:sp>
      <p:pic>
        <p:nvPicPr>
          <p:cNvPr id="3" name="Picture 2" descr="A graph with a line graph&#10;&#10;Description automatically generated">
            <a:extLst>
              <a:ext uri="{FF2B5EF4-FFF2-40B4-BE49-F238E27FC236}">
                <a16:creationId xmlns:a16="http://schemas.microsoft.com/office/drawing/2014/main" id="{861915BD-1CE8-572C-B1E3-C844E4DC9A77}"/>
              </a:ext>
            </a:extLst>
          </p:cNvPr>
          <p:cNvPicPr>
            <a:picLocks noChangeAspect="1"/>
          </p:cNvPicPr>
          <p:nvPr/>
        </p:nvPicPr>
        <p:blipFill>
          <a:blip r:embed="rId3"/>
          <a:stretch>
            <a:fillRect/>
          </a:stretch>
        </p:blipFill>
        <p:spPr>
          <a:xfrm>
            <a:off x="1" y="1122219"/>
            <a:ext cx="8802804" cy="5735781"/>
          </a:xfrm>
          <a:prstGeom prst="rect">
            <a:avLst/>
          </a:prstGeom>
        </p:spPr>
      </p:pic>
    </p:spTree>
    <p:extLst>
      <p:ext uri="{BB962C8B-B14F-4D97-AF65-F5344CB8AC3E}">
        <p14:creationId xmlns:p14="http://schemas.microsoft.com/office/powerpoint/2010/main" val="3566421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ABFF0-5166-4294-DAD6-67D317709B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0F9B2E-F422-984D-F7A7-267F87DD06BD}"/>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TASK 3 – </a:t>
            </a:r>
            <a:r>
              <a:rPr lang="en-US" sz="2800" dirty="0">
                <a:solidFill>
                  <a:srgbClr val="FF0000"/>
                </a:solidFill>
              </a:rPr>
              <a:t>HIGH DEMAND JOB ROLES PREDICTION</a:t>
            </a:r>
            <a:endParaRPr lang="en-US" sz="2800" u="sng" dirty="0">
              <a:solidFill>
                <a:srgbClr val="FF0000"/>
              </a:solidFill>
            </a:endParaRPr>
          </a:p>
        </p:txBody>
      </p:sp>
      <p:sp>
        <p:nvSpPr>
          <p:cNvPr id="7" name="Text Placeholder 6">
            <a:extLst>
              <a:ext uri="{FF2B5EF4-FFF2-40B4-BE49-F238E27FC236}">
                <a16:creationId xmlns:a16="http://schemas.microsoft.com/office/drawing/2014/main" id="{860B84BE-0806-C2FF-6B69-67AD11F8E071}"/>
              </a:ext>
            </a:extLst>
          </p:cNvPr>
          <p:cNvSpPr>
            <a:spLocks noGrp="1"/>
          </p:cNvSpPr>
          <p:nvPr>
            <p:ph type="body" sz="quarter" idx="12"/>
          </p:nvPr>
        </p:nvSpPr>
        <p:spPr>
          <a:xfrm>
            <a:off x="439386" y="699910"/>
            <a:ext cx="11186557" cy="5035871"/>
          </a:xfrm>
        </p:spPr>
        <p:txBody>
          <a:bodyPr/>
          <a:lstStyle/>
          <a:p>
            <a:pPr algn="l"/>
            <a:r>
              <a:rPr lang="en-US" b="1" dirty="0">
                <a:solidFill>
                  <a:srgbClr val="569CD6"/>
                </a:solidFill>
                <a:latin typeface="Consolas" panose="020B0609020204030204" pitchFamily="49" charset="0"/>
              </a:rPr>
              <a:t>High demand job roles overtime</a:t>
            </a:r>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1FA72AE-306A-9BC9-D1D8-D5E8DB26F02D}"/>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CA39D8F0-8807-630B-8712-D9E2EE8E0548}"/>
              </a:ext>
            </a:extLst>
          </p:cNvPr>
          <p:cNvSpPr txBox="1"/>
          <p:nvPr/>
        </p:nvSpPr>
        <p:spPr>
          <a:xfrm flipH="1">
            <a:off x="9608024" y="1637730"/>
            <a:ext cx="2456597" cy="3416320"/>
          </a:xfrm>
          <a:prstGeom prst="rect">
            <a:avLst/>
          </a:prstGeom>
          <a:noFill/>
        </p:spPr>
        <p:txBody>
          <a:bodyPr wrap="square" rtlCol="0">
            <a:spAutoFit/>
          </a:bodyPr>
          <a:lstStyle/>
          <a:p>
            <a:pPr algn="l"/>
            <a:r>
              <a:rPr lang="en-US" b="1" i="0" dirty="0">
                <a:solidFill>
                  <a:srgbClr val="3B2E58"/>
                </a:solidFill>
                <a:effectLst/>
                <a:latin typeface="system-ui"/>
              </a:rPr>
              <a:t>In Summary:</a:t>
            </a:r>
          </a:p>
          <a:p>
            <a:pPr algn="l"/>
            <a:r>
              <a:rPr lang="en-US" b="0" i="0" dirty="0">
                <a:solidFill>
                  <a:srgbClr val="3B2E58"/>
                </a:solidFill>
                <a:effectLst/>
                <a:latin typeface="system-ui"/>
              </a:rPr>
              <a:t>The line graph reveals a significant increase in demand for various job roles, particularly "Other" and Software Development, from February 2024 onwards. This suggests a dynamic job market with emerging opportunities in diverse fields.</a:t>
            </a:r>
          </a:p>
        </p:txBody>
      </p:sp>
      <p:pic>
        <p:nvPicPr>
          <p:cNvPr id="11" name="Picture 10" descr="A graph with a line&#10;&#10;Description automatically generated">
            <a:extLst>
              <a:ext uri="{FF2B5EF4-FFF2-40B4-BE49-F238E27FC236}">
                <a16:creationId xmlns:a16="http://schemas.microsoft.com/office/drawing/2014/main" id="{AF58FDE9-5D0E-5445-090D-1E649E3AD0E8}"/>
              </a:ext>
            </a:extLst>
          </p:cNvPr>
          <p:cNvPicPr>
            <a:picLocks noChangeAspect="1"/>
          </p:cNvPicPr>
          <p:nvPr/>
        </p:nvPicPr>
        <p:blipFill>
          <a:blip r:embed="rId3"/>
          <a:stretch>
            <a:fillRect/>
          </a:stretch>
        </p:blipFill>
        <p:spPr>
          <a:xfrm>
            <a:off x="-126667" y="1122219"/>
            <a:ext cx="6650297" cy="4836021"/>
          </a:xfrm>
          <a:prstGeom prst="rect">
            <a:avLst/>
          </a:prstGeom>
        </p:spPr>
      </p:pic>
      <p:pic>
        <p:nvPicPr>
          <p:cNvPr id="13" name="Picture 12">
            <a:extLst>
              <a:ext uri="{FF2B5EF4-FFF2-40B4-BE49-F238E27FC236}">
                <a16:creationId xmlns:a16="http://schemas.microsoft.com/office/drawing/2014/main" id="{5AB20C4E-3EE7-E02F-B94B-63D29C99173C}"/>
              </a:ext>
            </a:extLst>
          </p:cNvPr>
          <p:cNvPicPr>
            <a:picLocks noChangeAspect="1"/>
          </p:cNvPicPr>
          <p:nvPr/>
        </p:nvPicPr>
        <p:blipFill>
          <a:blip r:embed="rId4"/>
          <a:stretch>
            <a:fillRect/>
          </a:stretch>
        </p:blipFill>
        <p:spPr>
          <a:xfrm>
            <a:off x="6603568" y="1239957"/>
            <a:ext cx="3004456" cy="4495824"/>
          </a:xfrm>
          <a:prstGeom prst="rect">
            <a:avLst/>
          </a:prstGeom>
        </p:spPr>
      </p:pic>
    </p:spTree>
    <p:extLst>
      <p:ext uri="{BB962C8B-B14F-4D97-AF65-F5344CB8AC3E}">
        <p14:creationId xmlns:p14="http://schemas.microsoft.com/office/powerpoint/2010/main" val="281335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1C340-5B08-C67F-6F80-5A6DCAAF6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7EB3B7F-9727-98E7-BDD5-E3136B1BB098}"/>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TASK 4 – </a:t>
            </a:r>
            <a:r>
              <a:rPr lang="en-US" sz="2800" dirty="0">
                <a:solidFill>
                  <a:srgbClr val="FF0000"/>
                </a:solidFill>
              </a:rPr>
              <a:t>COMPARITIVE SALARY ANALYSIS BY REGION</a:t>
            </a:r>
            <a:endParaRPr lang="en-US" sz="2800" u="sng" dirty="0">
              <a:solidFill>
                <a:srgbClr val="FF0000"/>
              </a:solidFill>
            </a:endParaRPr>
          </a:p>
        </p:txBody>
      </p:sp>
      <p:sp>
        <p:nvSpPr>
          <p:cNvPr id="7" name="Text Placeholder 6">
            <a:extLst>
              <a:ext uri="{FF2B5EF4-FFF2-40B4-BE49-F238E27FC236}">
                <a16:creationId xmlns:a16="http://schemas.microsoft.com/office/drawing/2014/main" id="{C6B9CD47-2308-D0D5-5C17-95901DBE5760}"/>
              </a:ext>
            </a:extLst>
          </p:cNvPr>
          <p:cNvSpPr>
            <a:spLocks noGrp="1"/>
          </p:cNvSpPr>
          <p:nvPr>
            <p:ph type="body" sz="quarter" idx="12"/>
          </p:nvPr>
        </p:nvSpPr>
        <p:spPr>
          <a:xfrm>
            <a:off x="439386" y="699910"/>
            <a:ext cx="11186557" cy="5035871"/>
          </a:xfrm>
        </p:spPr>
        <p:txBody>
          <a:bodyPr/>
          <a:lstStyle/>
          <a:p>
            <a:pPr algn="l"/>
            <a:r>
              <a:rPr lang="en-US" b="1" dirty="0">
                <a:solidFill>
                  <a:srgbClr val="569CD6"/>
                </a:solidFill>
                <a:latin typeface="Consolas" panose="020B0609020204030204" pitchFamily="49" charset="0"/>
              </a:rPr>
              <a:t>Geographic Salary Analysis – Average Hourly Rates by Country</a:t>
            </a:r>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D2F565C-E996-53E3-3E6C-CADF19620886}"/>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02393E5F-1231-E72E-A1B2-78B6271BFCE1}"/>
              </a:ext>
            </a:extLst>
          </p:cNvPr>
          <p:cNvSpPr txBox="1"/>
          <p:nvPr/>
        </p:nvSpPr>
        <p:spPr>
          <a:xfrm flipH="1">
            <a:off x="8379724" y="996287"/>
            <a:ext cx="3684895" cy="5355312"/>
          </a:xfrm>
          <a:prstGeom prst="rect">
            <a:avLst/>
          </a:prstGeom>
          <a:noFill/>
        </p:spPr>
        <p:txBody>
          <a:bodyPr wrap="square" rtlCol="0">
            <a:spAutoFit/>
          </a:bodyPr>
          <a:lstStyle/>
          <a:p>
            <a:pPr algn="l"/>
            <a:r>
              <a:rPr lang="en-US" b="1" i="0" dirty="0">
                <a:solidFill>
                  <a:srgbClr val="3B2E58"/>
                </a:solidFill>
                <a:effectLst/>
                <a:latin typeface="system-ui"/>
              </a:rPr>
              <a:t>Overall Interpretation:</a:t>
            </a:r>
          </a:p>
          <a:p>
            <a:pPr algn="l"/>
            <a:r>
              <a:rPr lang="en-US" b="0" i="0" dirty="0">
                <a:solidFill>
                  <a:srgbClr val="3B2E58"/>
                </a:solidFill>
                <a:effectLst/>
                <a:latin typeface="system-ui"/>
              </a:rPr>
              <a:t>The map provides a global overview of average hourly rates (in USD) across different countries. The color intensity corresponds to the hourly rate, with darker colors indicating higher rates.</a:t>
            </a:r>
          </a:p>
          <a:p>
            <a:pPr algn="l"/>
            <a:r>
              <a:rPr lang="en-US" b="1" i="0" dirty="0">
                <a:solidFill>
                  <a:srgbClr val="3B2E58"/>
                </a:solidFill>
                <a:effectLst/>
                <a:latin typeface="system-ui"/>
              </a:rPr>
              <a:t>Specific Observations:</a:t>
            </a:r>
          </a:p>
          <a:p>
            <a:pPr algn="l"/>
            <a:r>
              <a:rPr lang="en-US" b="0" i="0" dirty="0">
                <a:solidFill>
                  <a:srgbClr val="3B2E58"/>
                </a:solidFill>
                <a:effectLst/>
                <a:latin typeface="system-ui"/>
              </a:rPr>
              <a:t>High Hourly Rates: Regions like North America, Western Europe, and Australia appear to have the highest average hourly rates, represented by darker shades of purple.</a:t>
            </a:r>
          </a:p>
          <a:p>
            <a:pPr algn="l"/>
            <a:r>
              <a:rPr lang="en-US" b="0" i="0" dirty="0">
                <a:solidFill>
                  <a:srgbClr val="3B2E58"/>
                </a:solidFill>
                <a:effectLst/>
                <a:latin typeface="system-ui"/>
              </a:rPr>
              <a:t>Lower Hourly Rates: Countries in Africa, South America, and parts of Asia are depicted with lighter shades, suggesting lower average hourly rates.</a:t>
            </a:r>
          </a:p>
          <a:p>
            <a:pPr algn="l"/>
            <a:endParaRPr lang="en-US" b="0" i="0" dirty="0">
              <a:solidFill>
                <a:srgbClr val="3B2E58"/>
              </a:solidFill>
              <a:effectLst/>
              <a:latin typeface="system-ui"/>
            </a:endParaRPr>
          </a:p>
        </p:txBody>
      </p:sp>
      <p:pic>
        <p:nvPicPr>
          <p:cNvPr id="3" name="Picture 2" descr="A map of the world&#10;&#10;Description automatically generated">
            <a:extLst>
              <a:ext uri="{FF2B5EF4-FFF2-40B4-BE49-F238E27FC236}">
                <a16:creationId xmlns:a16="http://schemas.microsoft.com/office/drawing/2014/main" id="{DDC353D1-C926-889A-C104-C3504ACDBE17}"/>
              </a:ext>
            </a:extLst>
          </p:cNvPr>
          <p:cNvPicPr>
            <a:picLocks noChangeAspect="1"/>
          </p:cNvPicPr>
          <p:nvPr/>
        </p:nvPicPr>
        <p:blipFill>
          <a:blip r:embed="rId3"/>
          <a:stretch>
            <a:fillRect/>
          </a:stretch>
        </p:blipFill>
        <p:spPr>
          <a:xfrm>
            <a:off x="296146" y="1122218"/>
            <a:ext cx="8083577" cy="3668145"/>
          </a:xfrm>
          <a:prstGeom prst="rect">
            <a:avLst/>
          </a:prstGeom>
        </p:spPr>
      </p:pic>
    </p:spTree>
    <p:extLst>
      <p:ext uri="{BB962C8B-B14F-4D97-AF65-F5344CB8AC3E}">
        <p14:creationId xmlns:p14="http://schemas.microsoft.com/office/powerpoint/2010/main" val="2899911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B9645-DE3A-78F7-6563-B58DA99563A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3AEC62-713A-4D3E-8F2B-F15C8FC2994D}"/>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TASK 7 – REMOTE WORK LANDSCAPE ANALYSIS</a:t>
            </a:r>
            <a:endParaRPr lang="en-US" sz="2800" u="sng" dirty="0">
              <a:solidFill>
                <a:srgbClr val="FF0000"/>
              </a:solidFill>
            </a:endParaRPr>
          </a:p>
        </p:txBody>
      </p:sp>
      <p:sp>
        <p:nvSpPr>
          <p:cNvPr id="7" name="Text Placeholder 6">
            <a:extLst>
              <a:ext uri="{FF2B5EF4-FFF2-40B4-BE49-F238E27FC236}">
                <a16:creationId xmlns:a16="http://schemas.microsoft.com/office/drawing/2014/main" id="{EC479EAF-0FFB-DD93-18A0-EF9670170FFC}"/>
              </a:ext>
            </a:extLst>
          </p:cNvPr>
          <p:cNvSpPr>
            <a:spLocks noGrp="1"/>
          </p:cNvSpPr>
          <p:nvPr>
            <p:ph type="body" sz="quarter" idx="12"/>
          </p:nvPr>
        </p:nvSpPr>
        <p:spPr>
          <a:xfrm>
            <a:off x="439386" y="699910"/>
            <a:ext cx="11186557" cy="5035871"/>
          </a:xfrm>
        </p:spPr>
        <p:txBody>
          <a:bodyPr/>
          <a:lstStyle/>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70F392A-64D2-C612-35C2-5873CB3B0C49}"/>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FABAC8E4-057C-E3E3-9CCB-E412C2A18B95}"/>
              </a:ext>
            </a:extLst>
          </p:cNvPr>
          <p:cNvSpPr txBox="1"/>
          <p:nvPr/>
        </p:nvSpPr>
        <p:spPr>
          <a:xfrm flipH="1">
            <a:off x="6096000" y="555585"/>
            <a:ext cx="5968618" cy="5355312"/>
          </a:xfrm>
          <a:prstGeom prst="rect">
            <a:avLst/>
          </a:prstGeom>
          <a:noFill/>
        </p:spPr>
        <p:txBody>
          <a:bodyPr wrap="square" rtlCol="0">
            <a:spAutoFit/>
          </a:bodyPr>
          <a:lstStyle/>
          <a:p>
            <a:pPr algn="l"/>
            <a:r>
              <a:rPr lang="en-US" b="1" i="0" dirty="0">
                <a:solidFill>
                  <a:srgbClr val="3B2E58"/>
                </a:solidFill>
                <a:effectLst/>
                <a:latin typeface="system-ui"/>
              </a:rPr>
              <a:t>Overall Interpretation:</a:t>
            </a:r>
          </a:p>
          <a:p>
            <a:pPr algn="l"/>
            <a:r>
              <a:rPr lang="en-US" b="0" i="0" dirty="0">
                <a:solidFill>
                  <a:srgbClr val="3B2E58"/>
                </a:solidFill>
                <a:effectLst/>
                <a:latin typeface="system-ui"/>
              </a:rPr>
              <a:t>The graph illustrates the relative demand for different job roles over a period spanning from December 2023 to March 2024. The demand for all roles appears to be very low until around February 1st, 2024, when there is a sharp increase. The demand for all roles remains high until the end of the observed period.</a:t>
            </a:r>
          </a:p>
          <a:p>
            <a:pPr algn="l"/>
            <a:r>
              <a:rPr lang="en-US" b="1" i="0" dirty="0">
                <a:solidFill>
                  <a:srgbClr val="3B2E58"/>
                </a:solidFill>
                <a:effectLst/>
                <a:latin typeface="system-ui"/>
              </a:rPr>
              <a:t>Possible Interpretations:</a:t>
            </a:r>
          </a:p>
          <a:p>
            <a:pPr algn="l"/>
            <a:r>
              <a:rPr lang="en-US" b="0" i="0" dirty="0">
                <a:solidFill>
                  <a:srgbClr val="3B2E58"/>
                </a:solidFill>
                <a:effectLst/>
                <a:latin typeface="system-ui"/>
              </a:rPr>
              <a:t>"Other" Role: The high demand for this category could be due to various factors such as emerging job roles, niche fields, or a broader definition that encompasses multiple professions.</a:t>
            </a:r>
          </a:p>
          <a:p>
            <a:pPr algn="l"/>
            <a:r>
              <a:rPr lang="en-US" b="0" i="0" dirty="0">
                <a:solidFill>
                  <a:srgbClr val="3B2E58"/>
                </a:solidFill>
                <a:effectLst/>
                <a:latin typeface="system-ui"/>
              </a:rPr>
              <a:t>Software Development: The consistent demand for software developers aligns with the ongoing technological advancements and the increasing reliance on software in various sectors.</a:t>
            </a:r>
          </a:p>
          <a:p>
            <a:pPr algn="l"/>
            <a:r>
              <a:rPr lang="en-US" b="0" i="0" dirty="0">
                <a:solidFill>
                  <a:srgbClr val="3B2E58"/>
                </a:solidFill>
                <a:effectLst/>
                <a:latin typeface="system-ui"/>
              </a:rPr>
              <a:t>Design, Content Writer, and Marketing: The growing importance of visual communication, digital marketing, and content creation across industries likely contributes to the increased demand for professionals in these areas.</a:t>
            </a:r>
          </a:p>
        </p:txBody>
      </p:sp>
      <p:pic>
        <p:nvPicPr>
          <p:cNvPr id="5" name="Picture 4" descr="A graph with a line&#10;&#10;Description automatically generated">
            <a:extLst>
              <a:ext uri="{FF2B5EF4-FFF2-40B4-BE49-F238E27FC236}">
                <a16:creationId xmlns:a16="http://schemas.microsoft.com/office/drawing/2014/main" id="{63290CF0-C40F-FDEF-0A8B-457CB5A6E1B2}"/>
              </a:ext>
            </a:extLst>
          </p:cNvPr>
          <p:cNvPicPr>
            <a:picLocks noChangeAspect="1"/>
          </p:cNvPicPr>
          <p:nvPr/>
        </p:nvPicPr>
        <p:blipFill>
          <a:blip r:embed="rId3"/>
          <a:stretch>
            <a:fillRect/>
          </a:stretch>
        </p:blipFill>
        <p:spPr>
          <a:xfrm>
            <a:off x="2" y="555585"/>
            <a:ext cx="6095998" cy="6302415"/>
          </a:xfrm>
          <a:prstGeom prst="rect">
            <a:avLst/>
          </a:prstGeom>
        </p:spPr>
      </p:pic>
    </p:spTree>
    <p:extLst>
      <p:ext uri="{BB962C8B-B14F-4D97-AF65-F5344CB8AC3E}">
        <p14:creationId xmlns:p14="http://schemas.microsoft.com/office/powerpoint/2010/main" val="715669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8412B-D9E1-9B83-CDCB-845DA98926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0C86735-A543-CF02-BD4F-F1EB78126E77}"/>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TASK 7 – REMOTE WORK LANDSCAPE ANALYSIS</a:t>
            </a:r>
            <a:endParaRPr lang="en-US" sz="2800" u="sng" dirty="0">
              <a:solidFill>
                <a:srgbClr val="FF0000"/>
              </a:solidFill>
            </a:endParaRPr>
          </a:p>
        </p:txBody>
      </p:sp>
      <p:sp>
        <p:nvSpPr>
          <p:cNvPr id="7" name="Text Placeholder 6">
            <a:extLst>
              <a:ext uri="{FF2B5EF4-FFF2-40B4-BE49-F238E27FC236}">
                <a16:creationId xmlns:a16="http://schemas.microsoft.com/office/drawing/2014/main" id="{260D5B5F-CF28-72C5-55EA-71E6C53A2740}"/>
              </a:ext>
            </a:extLst>
          </p:cNvPr>
          <p:cNvSpPr>
            <a:spLocks noGrp="1"/>
          </p:cNvSpPr>
          <p:nvPr>
            <p:ph type="body" sz="quarter" idx="12"/>
          </p:nvPr>
        </p:nvSpPr>
        <p:spPr>
          <a:xfrm>
            <a:off x="439386" y="699910"/>
            <a:ext cx="11186557" cy="5035871"/>
          </a:xfrm>
        </p:spPr>
        <p:txBody>
          <a:bodyPr/>
          <a:lstStyle/>
          <a:p>
            <a:pPr algn="l"/>
            <a:r>
              <a:rPr lang="en-US" b="1" dirty="0">
                <a:solidFill>
                  <a:srgbClr val="01C2D1"/>
                </a:solidFill>
                <a:latin typeface="Consolas" panose="020B0609020204030204" pitchFamily="49" charset="0"/>
              </a:rPr>
              <a:t>FORCASTED REMOTE WORK TRENDS</a:t>
            </a:r>
            <a:endParaRPr lang="en-US" b="1" dirty="0">
              <a:solidFill>
                <a:srgbClr val="01C2D1"/>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9311173-C21B-7699-1C96-CDCAC098B4B0}"/>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F47D5148-F22A-C6CC-E35E-4C318C83E5F9}"/>
              </a:ext>
            </a:extLst>
          </p:cNvPr>
          <p:cNvSpPr txBox="1"/>
          <p:nvPr/>
        </p:nvSpPr>
        <p:spPr>
          <a:xfrm flipH="1">
            <a:off x="5991367" y="996287"/>
            <a:ext cx="6073252" cy="5909310"/>
          </a:xfrm>
          <a:prstGeom prst="rect">
            <a:avLst/>
          </a:prstGeom>
          <a:noFill/>
        </p:spPr>
        <p:txBody>
          <a:bodyPr wrap="square" rtlCol="0">
            <a:spAutoFit/>
          </a:bodyPr>
          <a:lstStyle/>
          <a:p>
            <a:r>
              <a:rPr lang="en-US" b="1" i="0" dirty="0">
                <a:solidFill>
                  <a:schemeClr val="bg1"/>
                </a:solidFill>
                <a:effectLst/>
                <a:latin typeface="var(--jp-content-font-family)"/>
              </a:rPr>
              <a:t>Overall Interpretation:</a:t>
            </a:r>
          </a:p>
          <a:p>
            <a:pPr algn="l"/>
            <a:r>
              <a:rPr lang="en-US" dirty="0">
                <a:solidFill>
                  <a:schemeClr val="bg1"/>
                </a:solidFill>
                <a:effectLst/>
                <a:latin typeface="var(--jp-content-font-family)"/>
              </a:rPr>
              <a:t>The graph presents both actual and forecasted trends in the percentage of remote jobs over time, spanning from November 2023 to March 2025. The actual data shows a sharp increase in remote work followed by a decline, while the forecast predicts a continued and steady rise in remote work percentages.</a:t>
            </a:r>
          </a:p>
          <a:p>
            <a:r>
              <a:rPr lang="en-US" b="1" i="0" dirty="0">
                <a:solidFill>
                  <a:schemeClr val="bg1"/>
                </a:solidFill>
                <a:effectLst/>
                <a:latin typeface="var(--jp-content-font-family)"/>
              </a:rPr>
              <a:t>Specific Observations:</a:t>
            </a:r>
          </a:p>
          <a:p>
            <a:pPr algn="l"/>
            <a:r>
              <a:rPr lang="en-US" dirty="0">
                <a:solidFill>
                  <a:schemeClr val="bg1"/>
                </a:solidFill>
                <a:effectLst/>
                <a:latin typeface="var(--jp-content-font-family)"/>
              </a:rPr>
              <a:t>Actual Data:</a:t>
            </a:r>
          </a:p>
          <a:p>
            <a:pPr algn="l"/>
            <a:r>
              <a:rPr lang="en-US" dirty="0">
                <a:solidFill>
                  <a:schemeClr val="bg1"/>
                </a:solidFill>
                <a:effectLst/>
                <a:latin typeface="var(--jp-content-font-family)"/>
              </a:rPr>
              <a:t>There's a significant spike in the percentage of remote jobs between November 2023 and January 2024. This is followed by a sharp decline in the percentage of remote jobs from January 2024 to February 2024. The percentage remains relatively stable from February 2024 onwards.</a:t>
            </a:r>
          </a:p>
          <a:p>
            <a:pPr algn="l"/>
            <a:r>
              <a:rPr lang="en-US" dirty="0">
                <a:solidFill>
                  <a:schemeClr val="bg1"/>
                </a:solidFill>
                <a:effectLst/>
                <a:latin typeface="var(--jp-content-font-family)"/>
              </a:rPr>
              <a:t>Forecast:</a:t>
            </a:r>
          </a:p>
          <a:p>
            <a:pPr algn="l"/>
            <a:r>
              <a:rPr lang="en-US" dirty="0">
                <a:solidFill>
                  <a:schemeClr val="bg1"/>
                </a:solidFill>
                <a:effectLst/>
                <a:latin typeface="var(--jp-content-font-family)"/>
              </a:rPr>
              <a:t>The forecast predicts a continuous and steady increase in the percentage of remote jobs from March 2024 onwards. The projected increase is more gradual compared to the initial spike in the actual data.</a:t>
            </a:r>
          </a:p>
          <a:p>
            <a:pPr algn="r"/>
            <a:r>
              <a:rPr lang="en-US" dirty="0">
                <a:solidFill>
                  <a:schemeClr val="bg1"/>
                </a:solidFill>
                <a:effectLst/>
                <a:latin typeface="var(--jp-cell-prompt-font-family)"/>
              </a:rPr>
              <a:t>[109]:</a:t>
            </a:r>
          </a:p>
          <a:p>
            <a:br>
              <a:rPr lang="en-US" b="0" i="0" dirty="0">
                <a:solidFill>
                  <a:schemeClr val="bg1"/>
                </a:solidFill>
                <a:effectLst/>
                <a:latin typeface="menlo"/>
              </a:rPr>
            </a:br>
            <a:endParaRPr lang="en-US" b="0" i="0" dirty="0">
              <a:solidFill>
                <a:schemeClr val="bg1"/>
              </a:solidFill>
              <a:effectLst/>
              <a:latin typeface="system-ui"/>
            </a:endParaRPr>
          </a:p>
        </p:txBody>
      </p:sp>
      <p:pic>
        <p:nvPicPr>
          <p:cNvPr id="9" name="Picture 8" descr="A graph with a line going up&#10;&#10;Description automatically generated">
            <a:extLst>
              <a:ext uri="{FF2B5EF4-FFF2-40B4-BE49-F238E27FC236}">
                <a16:creationId xmlns:a16="http://schemas.microsoft.com/office/drawing/2014/main" id="{19C4C7CD-1711-7EEF-C132-2F1C7985578B}"/>
              </a:ext>
            </a:extLst>
          </p:cNvPr>
          <p:cNvPicPr>
            <a:picLocks noChangeAspect="1"/>
          </p:cNvPicPr>
          <p:nvPr/>
        </p:nvPicPr>
        <p:blipFill>
          <a:blip r:embed="rId3"/>
          <a:stretch>
            <a:fillRect/>
          </a:stretch>
        </p:blipFill>
        <p:spPr>
          <a:xfrm>
            <a:off x="-1" y="1013212"/>
            <a:ext cx="5991367" cy="5844788"/>
          </a:xfrm>
          <a:prstGeom prst="rect">
            <a:avLst/>
          </a:prstGeom>
        </p:spPr>
      </p:pic>
    </p:spTree>
    <p:extLst>
      <p:ext uri="{BB962C8B-B14F-4D97-AF65-F5344CB8AC3E}">
        <p14:creationId xmlns:p14="http://schemas.microsoft.com/office/powerpoint/2010/main" val="3354598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A96C8-68CE-03FC-D627-172E3E7095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00FCC0-5D16-6183-41F0-240169DEAED5}"/>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TASK 7 – REMOTE WORK LANDSCAPE ANALYSIS</a:t>
            </a:r>
            <a:endParaRPr lang="en-US" sz="2800" u="sng" dirty="0">
              <a:solidFill>
                <a:srgbClr val="FF0000"/>
              </a:solidFill>
            </a:endParaRPr>
          </a:p>
        </p:txBody>
      </p:sp>
      <p:sp>
        <p:nvSpPr>
          <p:cNvPr id="7" name="Text Placeholder 6">
            <a:extLst>
              <a:ext uri="{FF2B5EF4-FFF2-40B4-BE49-F238E27FC236}">
                <a16:creationId xmlns:a16="http://schemas.microsoft.com/office/drawing/2014/main" id="{E1F4E467-5806-B042-032D-D7AEC7796A58}"/>
              </a:ext>
            </a:extLst>
          </p:cNvPr>
          <p:cNvSpPr>
            <a:spLocks noGrp="1"/>
          </p:cNvSpPr>
          <p:nvPr>
            <p:ph type="body" sz="quarter" idx="12"/>
          </p:nvPr>
        </p:nvSpPr>
        <p:spPr>
          <a:xfrm>
            <a:off x="439386" y="699910"/>
            <a:ext cx="11186557" cy="5035871"/>
          </a:xfrm>
        </p:spPr>
        <p:txBody>
          <a:bodyPr/>
          <a:lstStyle/>
          <a:p>
            <a:pPr algn="l"/>
            <a:r>
              <a:rPr lang="en-US" b="1" dirty="0">
                <a:solidFill>
                  <a:srgbClr val="01C2D1"/>
                </a:solidFill>
                <a:effectLst/>
                <a:latin typeface="Consolas" panose="020B0609020204030204" pitchFamily="49" charset="0"/>
              </a:rPr>
              <a:t>TRENDS BY JOB CATEGORY</a:t>
            </a:r>
          </a:p>
          <a:p>
            <a:pPr algn="l"/>
            <a:endParaRPr lang="en-US" b="1" i="0" dirty="0">
              <a:solidFill>
                <a:srgbClr val="000000"/>
              </a:solidFill>
              <a:effectLst/>
              <a:latin typeface="Helvetica Neue"/>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456EC17-2859-4803-FB22-F082C9BEB5D1}"/>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E1158366-B05F-297C-61D9-650035A35BEF}"/>
              </a:ext>
            </a:extLst>
          </p:cNvPr>
          <p:cNvSpPr txBox="1"/>
          <p:nvPr/>
        </p:nvSpPr>
        <p:spPr>
          <a:xfrm flipH="1">
            <a:off x="9048465" y="996287"/>
            <a:ext cx="3016153" cy="3139321"/>
          </a:xfrm>
          <a:prstGeom prst="rect">
            <a:avLst/>
          </a:prstGeom>
          <a:noFill/>
        </p:spPr>
        <p:txBody>
          <a:bodyPr wrap="square" rtlCol="0">
            <a:spAutoFit/>
          </a:bodyPr>
          <a:lstStyle/>
          <a:p>
            <a:pPr algn="l"/>
            <a:r>
              <a:rPr lang="en-US" b="1" i="0" dirty="0">
                <a:solidFill>
                  <a:schemeClr val="bg1"/>
                </a:solidFill>
                <a:effectLst/>
                <a:latin typeface="system-ui"/>
              </a:rPr>
              <a:t>INTERPRETATION</a:t>
            </a:r>
          </a:p>
          <a:p>
            <a:pPr algn="l"/>
            <a:r>
              <a:rPr lang="en-US" b="0" i="0" dirty="0">
                <a:solidFill>
                  <a:schemeClr val="bg1"/>
                </a:solidFill>
                <a:effectLst/>
                <a:latin typeface="system-ui"/>
              </a:rPr>
              <a:t>The graph provides a snapshot of remote job trends across different categories. While the trends vary, the overall picture suggests a growing adoption of remote work, with some categories experiencing a more pronounced shift compared to others.</a:t>
            </a:r>
          </a:p>
        </p:txBody>
      </p:sp>
      <p:pic>
        <p:nvPicPr>
          <p:cNvPr id="3" name="Picture 2" descr="A graph of a graph of a graph&#10;&#10;Description automatically generated with medium confidence">
            <a:extLst>
              <a:ext uri="{FF2B5EF4-FFF2-40B4-BE49-F238E27FC236}">
                <a16:creationId xmlns:a16="http://schemas.microsoft.com/office/drawing/2014/main" id="{3356B7FA-E470-E339-09C5-0FD09080D8FE}"/>
              </a:ext>
            </a:extLst>
          </p:cNvPr>
          <p:cNvPicPr>
            <a:picLocks noChangeAspect="1"/>
          </p:cNvPicPr>
          <p:nvPr/>
        </p:nvPicPr>
        <p:blipFill>
          <a:blip r:embed="rId3"/>
          <a:stretch>
            <a:fillRect/>
          </a:stretch>
        </p:blipFill>
        <p:spPr>
          <a:xfrm>
            <a:off x="1" y="986050"/>
            <a:ext cx="9048464" cy="5909309"/>
          </a:xfrm>
          <a:prstGeom prst="rect">
            <a:avLst/>
          </a:prstGeom>
        </p:spPr>
      </p:pic>
    </p:spTree>
    <p:extLst>
      <p:ext uri="{BB962C8B-B14F-4D97-AF65-F5344CB8AC3E}">
        <p14:creationId xmlns:p14="http://schemas.microsoft.com/office/powerpoint/2010/main" val="190011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C42AC-2EF2-6374-9235-23BEB79FB9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1930EB-E8FA-21A3-C7FB-0DFF3FE63897}"/>
              </a:ext>
            </a:extLst>
          </p:cNvPr>
          <p:cNvSpPr>
            <a:spLocks noGrp="1"/>
          </p:cNvSpPr>
          <p:nvPr>
            <p:ph type="title"/>
          </p:nvPr>
        </p:nvSpPr>
        <p:spPr>
          <a:xfrm>
            <a:off x="1411111" y="124698"/>
            <a:ext cx="10214832" cy="430887"/>
          </a:xfrm>
        </p:spPr>
        <p:txBody>
          <a:bodyPr/>
          <a:lstStyle/>
          <a:p>
            <a:r>
              <a:rPr lang="en-US" sz="2800" dirty="0">
                <a:solidFill>
                  <a:srgbClr val="FF0000"/>
                </a:solidFill>
              </a:rPr>
              <a:t>ARIMA FORCAST FOR TOTAL JOBS</a:t>
            </a:r>
            <a:endParaRPr lang="en-US" sz="2800" u="sng" dirty="0">
              <a:solidFill>
                <a:srgbClr val="FF0000"/>
              </a:solidFill>
            </a:endParaRPr>
          </a:p>
        </p:txBody>
      </p:sp>
      <p:sp>
        <p:nvSpPr>
          <p:cNvPr id="7" name="Text Placeholder 6">
            <a:extLst>
              <a:ext uri="{FF2B5EF4-FFF2-40B4-BE49-F238E27FC236}">
                <a16:creationId xmlns:a16="http://schemas.microsoft.com/office/drawing/2014/main" id="{399B4ABC-7A6A-BE16-AD6B-727773BD22E4}"/>
              </a:ext>
            </a:extLst>
          </p:cNvPr>
          <p:cNvSpPr>
            <a:spLocks noGrp="1"/>
          </p:cNvSpPr>
          <p:nvPr>
            <p:ph type="body" sz="quarter" idx="12"/>
          </p:nvPr>
        </p:nvSpPr>
        <p:spPr>
          <a:xfrm>
            <a:off x="439386" y="699910"/>
            <a:ext cx="11186557" cy="5035871"/>
          </a:xfrm>
        </p:spPr>
        <p:txBody>
          <a:bodyPr/>
          <a:lstStyle/>
          <a:p>
            <a:pPr algn="l"/>
            <a:endParaRPr lang="en-US" b="1" i="0" dirty="0">
              <a:solidFill>
                <a:srgbClr val="000000"/>
              </a:solidFill>
              <a:effectLst/>
              <a:latin typeface="Helvetica Neue"/>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6CBCCDA-E8D9-9F60-0228-74E23A423FFB}"/>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9D88547D-155F-64F0-DF7C-D7296AE8A950}"/>
              </a:ext>
            </a:extLst>
          </p:cNvPr>
          <p:cNvSpPr txBox="1"/>
          <p:nvPr/>
        </p:nvSpPr>
        <p:spPr>
          <a:xfrm flipH="1">
            <a:off x="8527812" y="996287"/>
            <a:ext cx="3536805" cy="5078313"/>
          </a:xfrm>
          <a:prstGeom prst="rect">
            <a:avLst/>
          </a:prstGeom>
          <a:noFill/>
        </p:spPr>
        <p:txBody>
          <a:bodyPr wrap="square" rtlCol="0">
            <a:spAutoFit/>
          </a:bodyPr>
          <a:lstStyle/>
          <a:p>
            <a:pPr algn="l"/>
            <a:r>
              <a:rPr lang="en-US" b="1" i="0" dirty="0">
                <a:solidFill>
                  <a:schemeClr val="bg1"/>
                </a:solidFill>
                <a:effectLst/>
                <a:latin typeface="system-ui"/>
              </a:rPr>
              <a:t>INTERPRETATION</a:t>
            </a:r>
          </a:p>
          <a:p>
            <a:pPr algn="l"/>
            <a:r>
              <a:rPr lang="en-US" b="0" i="0" dirty="0">
                <a:solidFill>
                  <a:schemeClr val="bg1"/>
                </a:solidFill>
                <a:effectLst/>
                <a:latin typeface="system-ui"/>
              </a:rPr>
              <a:t>Historical Data: The historical data shows a relatively low number of total jobs until January 2024. There's a significant jump in February 2024, followed by a further increase in March 2024. This indicates a period of rapid job growth in the recent past.</a:t>
            </a:r>
          </a:p>
          <a:p>
            <a:pPr algn="l"/>
            <a:r>
              <a:rPr lang="en-US" b="0" i="0" dirty="0">
                <a:solidFill>
                  <a:schemeClr val="bg1"/>
                </a:solidFill>
                <a:effectLst/>
                <a:latin typeface="system-ui"/>
              </a:rPr>
              <a:t>Forecast: The forecast (orange dashed line) suggests a major increase in total jobs starting from April 2024. The growth rate appears to slow down slightly after the initial surge, but the overall trend remains upward, indicating continued job growth through March 2025.</a:t>
            </a:r>
          </a:p>
        </p:txBody>
      </p:sp>
      <p:pic>
        <p:nvPicPr>
          <p:cNvPr id="5" name="Picture 4" descr="A graph of a person with a blue line&#10;&#10;Description automatically generated">
            <a:extLst>
              <a:ext uri="{FF2B5EF4-FFF2-40B4-BE49-F238E27FC236}">
                <a16:creationId xmlns:a16="http://schemas.microsoft.com/office/drawing/2014/main" id="{9B521283-48F8-6749-039B-FCDED0FF1054}"/>
              </a:ext>
            </a:extLst>
          </p:cNvPr>
          <p:cNvPicPr>
            <a:picLocks noChangeAspect="1"/>
          </p:cNvPicPr>
          <p:nvPr/>
        </p:nvPicPr>
        <p:blipFill>
          <a:blip r:embed="rId3"/>
          <a:stretch>
            <a:fillRect/>
          </a:stretch>
        </p:blipFill>
        <p:spPr>
          <a:xfrm>
            <a:off x="287538" y="1433504"/>
            <a:ext cx="8240275" cy="4182059"/>
          </a:xfrm>
          <a:prstGeom prst="rect">
            <a:avLst/>
          </a:prstGeom>
        </p:spPr>
      </p:pic>
    </p:spTree>
    <p:extLst>
      <p:ext uri="{BB962C8B-B14F-4D97-AF65-F5344CB8AC3E}">
        <p14:creationId xmlns:p14="http://schemas.microsoft.com/office/powerpoint/2010/main" val="1066202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7443A-BF3F-C13D-2189-70C248A020D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8C24C7-FC7E-FEB6-7C3F-31841C4D39FA}"/>
              </a:ext>
            </a:extLst>
          </p:cNvPr>
          <p:cNvSpPr>
            <a:spLocks noGrp="1"/>
          </p:cNvSpPr>
          <p:nvPr>
            <p:ph type="title"/>
          </p:nvPr>
        </p:nvSpPr>
        <p:spPr>
          <a:xfrm>
            <a:off x="1411111" y="124698"/>
            <a:ext cx="10214832" cy="430887"/>
          </a:xfrm>
        </p:spPr>
        <p:txBody>
          <a:bodyPr/>
          <a:lstStyle/>
          <a:p>
            <a:r>
              <a:rPr lang="en-US" sz="2800" u="sng" dirty="0">
                <a:solidFill>
                  <a:srgbClr val="FF0000"/>
                </a:solidFill>
              </a:rPr>
              <a:t>PROPHET FORECAST FOR REMOTE JOBS</a:t>
            </a:r>
          </a:p>
        </p:txBody>
      </p:sp>
      <p:sp>
        <p:nvSpPr>
          <p:cNvPr id="7" name="Text Placeholder 6">
            <a:extLst>
              <a:ext uri="{FF2B5EF4-FFF2-40B4-BE49-F238E27FC236}">
                <a16:creationId xmlns:a16="http://schemas.microsoft.com/office/drawing/2014/main" id="{FFEDC117-582E-7A0D-AAC3-0B071DC5CC4A}"/>
              </a:ext>
            </a:extLst>
          </p:cNvPr>
          <p:cNvSpPr>
            <a:spLocks noGrp="1"/>
          </p:cNvSpPr>
          <p:nvPr>
            <p:ph type="body" sz="quarter" idx="12"/>
          </p:nvPr>
        </p:nvSpPr>
        <p:spPr>
          <a:xfrm>
            <a:off x="439386" y="699910"/>
            <a:ext cx="11186557" cy="5035871"/>
          </a:xfrm>
        </p:spPr>
        <p:txBody>
          <a:bodyPr/>
          <a:lstStyle/>
          <a:p>
            <a:pPr algn="l"/>
            <a:endParaRPr lang="en-US" b="1" i="0" dirty="0">
              <a:solidFill>
                <a:srgbClr val="000000"/>
              </a:solidFill>
              <a:effectLst/>
              <a:latin typeface="Helvetica Neue"/>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9225784-6D7B-470F-6E02-B8609E9D3A02}"/>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F8AC4781-9B02-A334-A6D6-C232317ACCA8}"/>
              </a:ext>
            </a:extLst>
          </p:cNvPr>
          <p:cNvSpPr txBox="1"/>
          <p:nvPr/>
        </p:nvSpPr>
        <p:spPr>
          <a:xfrm flipH="1">
            <a:off x="5431808" y="555585"/>
            <a:ext cx="6561759" cy="5355312"/>
          </a:xfrm>
          <a:prstGeom prst="rect">
            <a:avLst/>
          </a:prstGeom>
          <a:noFill/>
        </p:spPr>
        <p:txBody>
          <a:bodyPr wrap="square" rtlCol="0">
            <a:spAutoFit/>
          </a:bodyPr>
          <a:lstStyle/>
          <a:p>
            <a:pPr algn="l"/>
            <a:r>
              <a:rPr lang="en-US" b="1" i="0" dirty="0">
                <a:solidFill>
                  <a:schemeClr val="bg1"/>
                </a:solidFill>
                <a:effectLst/>
                <a:latin typeface="system-ui"/>
              </a:rPr>
              <a:t>Overall Interpretation:</a:t>
            </a:r>
          </a:p>
          <a:p>
            <a:pPr algn="l"/>
            <a:r>
              <a:rPr lang="en-US" b="0" i="0" dirty="0">
                <a:solidFill>
                  <a:schemeClr val="bg1"/>
                </a:solidFill>
                <a:effectLst/>
                <a:latin typeface="system-ui"/>
              </a:rPr>
              <a:t>This graph shows a forecast of remote job postings using the Prophet model, a time series forecasting tool developed by Facebook. The key takeaway is that the model predicts a continued upward trend in remote job postings, with both a clear upward trajectory (represented by the dark blue line) and a range of possible future values (the light blue shaded area).</a:t>
            </a:r>
          </a:p>
          <a:p>
            <a:pPr algn="l"/>
            <a:endParaRPr lang="en-US" b="0" i="0" dirty="0">
              <a:solidFill>
                <a:schemeClr val="bg1"/>
              </a:solidFill>
              <a:effectLst/>
              <a:latin typeface="system-ui"/>
            </a:endParaRPr>
          </a:p>
          <a:p>
            <a:pPr algn="l"/>
            <a:r>
              <a:rPr lang="en-US" b="1" i="0" dirty="0">
                <a:solidFill>
                  <a:schemeClr val="bg1"/>
                </a:solidFill>
                <a:effectLst/>
                <a:latin typeface="system-ui"/>
              </a:rPr>
              <a:t>Possible Interpretations:</a:t>
            </a:r>
          </a:p>
          <a:p>
            <a:pPr algn="l"/>
            <a:r>
              <a:rPr lang="en-US" b="0" i="0" dirty="0">
                <a:solidFill>
                  <a:schemeClr val="bg1"/>
                </a:solidFill>
                <a:effectLst/>
                <a:latin typeface="system-ui"/>
              </a:rPr>
              <a:t>Continued Growth of Remote Work: The forecast strongly suggests that the trend of increasing remote job opportunities will continue. This could be driven by factors like technological advancements, changing work preferences, and companies embracing remote work models for various benefits. Relatively Consistent Growth: The linear nature of the forecast suggests a steady and consistent increase, rather than explosive growth or decline. Uncertainty Increases with Time: The widening confidence interval is a natural feature of forecasting. It implies that the model is more certain about near-term predictions and less certain about long-term ones.</a:t>
            </a:r>
          </a:p>
        </p:txBody>
      </p:sp>
      <p:pic>
        <p:nvPicPr>
          <p:cNvPr id="3" name="Picture 2" descr="A graph with a line&#10;&#10;Description automatically generated">
            <a:extLst>
              <a:ext uri="{FF2B5EF4-FFF2-40B4-BE49-F238E27FC236}">
                <a16:creationId xmlns:a16="http://schemas.microsoft.com/office/drawing/2014/main" id="{B0C3EE1D-7F31-A162-A41F-A6474B3AAA4F}"/>
              </a:ext>
            </a:extLst>
          </p:cNvPr>
          <p:cNvPicPr>
            <a:picLocks noChangeAspect="1"/>
          </p:cNvPicPr>
          <p:nvPr/>
        </p:nvPicPr>
        <p:blipFill>
          <a:blip r:embed="rId3"/>
          <a:stretch>
            <a:fillRect/>
          </a:stretch>
        </p:blipFill>
        <p:spPr>
          <a:xfrm>
            <a:off x="0" y="764814"/>
            <a:ext cx="5431807" cy="6093185"/>
          </a:xfrm>
          <a:prstGeom prst="rect">
            <a:avLst/>
          </a:prstGeom>
        </p:spPr>
      </p:pic>
    </p:spTree>
    <p:extLst>
      <p:ext uri="{BB962C8B-B14F-4D97-AF65-F5344CB8AC3E}">
        <p14:creationId xmlns:p14="http://schemas.microsoft.com/office/powerpoint/2010/main" val="296695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129515"/>
            <a:ext cx="8470393" cy="434930"/>
          </a:xfrm>
        </p:spPr>
        <p:txBody>
          <a:bodyPr/>
          <a:lstStyle/>
          <a:p>
            <a:r>
              <a:rPr lang="en-US" u="sng" dirty="0">
                <a:solidFill>
                  <a:srgbClr val="FF0000"/>
                </a:solidFill>
              </a:rPr>
              <a:t>PROJECT OVERVIEW</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12890" y="564445"/>
            <a:ext cx="11966222" cy="5441244"/>
          </a:xfrm>
        </p:spPr>
        <p:txBody>
          <a:bodyPr/>
          <a:lstStyle/>
          <a:p>
            <a:pPr marL="0" marR="0">
              <a:lnSpc>
                <a:spcPct val="150000"/>
              </a:lnSpc>
              <a:spcBef>
                <a:spcPts val="0"/>
              </a:spcBef>
              <a:spcAft>
                <a:spcPts val="0"/>
              </a:spcAft>
            </a:pPr>
            <a:r>
              <a:rPr lang="en-IN" b="1" u="sng" dirty="0">
                <a:latin typeface="Times New Roman" panose="02020603050405020304" pitchFamily="18" charset="0"/>
                <a:ea typeface="Times New Roman" panose="02020603050405020304" pitchFamily="18" charset="0"/>
              </a:rPr>
              <a:t>Objective</a:t>
            </a:r>
            <a:r>
              <a:rPr lang="en-IN" sz="1800" b="1" u="sng" dirty="0">
                <a:effectLst/>
                <a:latin typeface="Times New Roman" panose="02020603050405020304" pitchFamily="18" charset="0"/>
                <a:ea typeface="Times New Roman" panose="02020603050405020304" pitchFamily="18" charset="0"/>
              </a:rPr>
              <a:t>:</a:t>
            </a:r>
            <a:endParaRPr lang="en-IN" sz="1800" u="sng" dirty="0">
              <a:effectLst/>
              <a:latin typeface="Arial" panose="020B0604020202020204" pitchFamily="34" charset="0"/>
              <a:ea typeface="Arial" panose="020B0604020202020204" pitchFamily="34" charset="0"/>
            </a:endParaRPr>
          </a:p>
          <a:p>
            <a:pPr>
              <a:lnSpc>
                <a:spcPct val="150000"/>
              </a:lnSpc>
            </a:pPr>
            <a:r>
              <a:rPr lang="en-US" dirty="0"/>
              <a:t>The project aims to provide a deep understanding of workforce trends and deliver a personalized job recommendation system. By analyzing job market data, the platform will identify high-demand roles, uncover salary patterns, highlight emerging job categories, and provide job seekers with tailored opportunities that align with their preferences and market needs. </a:t>
            </a:r>
          </a:p>
          <a:p>
            <a:pPr>
              <a:lnSpc>
                <a:spcPct val="150000"/>
              </a:lnSpc>
            </a:pPr>
            <a:endParaRPr lang="en-US" sz="1800" b="1" u="sng" dirty="0">
              <a:effectLst/>
              <a:latin typeface="Times New Roman" panose="02020603050405020304" pitchFamily="18" charset="0"/>
              <a:ea typeface="Times New Roman" panose="02020603050405020304" pitchFamily="18" charset="0"/>
            </a:endParaRPr>
          </a:p>
          <a:p>
            <a:pPr>
              <a:lnSpc>
                <a:spcPct val="150000"/>
              </a:lnSpc>
            </a:pPr>
            <a:r>
              <a:rPr lang="en-US" b="1" u="sng" dirty="0"/>
              <a:t>Situational Overview</a:t>
            </a:r>
            <a:r>
              <a:rPr lang="en-IN" sz="1800" b="1" u="sng" dirty="0">
                <a:effectLst/>
                <a:latin typeface="Times New Roman" panose="02020603050405020304" pitchFamily="18" charset="0"/>
                <a:ea typeface="Times New Roman" panose="02020603050405020304" pitchFamily="18" charset="0"/>
              </a:rPr>
              <a:t>:</a:t>
            </a:r>
            <a:endParaRPr lang="en-IN" sz="1800" u="sng"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US" dirty="0"/>
              <a:t>The job market is dynamic, influenced by technological disruptions, economic cycles, and evolving work preferences such as remote jobs. This project will leverage advanced data analytics and predictive modeling to uncover valuable insights, empowering both job seekers and recruiters to make informed, strategic decisions. By combining historical and live job posting data, the platform will act as a one-stop tool for career trends exploration and personalized job recommendations.</a:t>
            </a:r>
            <a:endParaRPr lang="en-IN" sz="1800" dirty="0">
              <a:effectLst/>
              <a:latin typeface="Times New Roman" panose="02020603050405020304" pitchFamily="18" charset="0"/>
              <a:ea typeface="Times New Roman" panose="02020603050405020304" pitchFamily="18" charset="0"/>
            </a:endParaRPr>
          </a:p>
          <a:p>
            <a:pPr marL="0" marR="0" algn="just"/>
            <a:endParaRPr lang="en-IN" sz="1800" dirty="0">
              <a:effectLst/>
              <a:latin typeface="Arial" panose="020B0604020202020204" pitchFamily="34" charset="0"/>
              <a:ea typeface="Arial" panose="020B0604020202020204" pitchFamily="34" charset="0"/>
            </a:endParaRPr>
          </a:p>
          <a:p>
            <a:pPr algn="l"/>
            <a:endParaRPr lang="en-GB" dirty="0">
              <a:latin typeface="Times New Roman" panose="02020603050405020304" pitchFamily="18" charset="0"/>
              <a:ea typeface="Arial" panose="020B0604020202020204" pitchFamily="34" charset="0"/>
            </a:endParaRPr>
          </a:p>
          <a:p>
            <a:pPr algn="l"/>
            <a:endParaRPr lang="en-IN" sz="1800" dirty="0">
              <a:effectLst/>
              <a:latin typeface="Arial" panose="020B0604020202020204" pitchFamily="34" charset="0"/>
              <a:ea typeface="Arial" panose="020B0604020202020204" pitchFamily="34" charset="0"/>
            </a:endParaRPr>
          </a:p>
          <a:p>
            <a:pPr algn="l"/>
            <a:endParaRPr lang="en-US" dirty="0"/>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0A20-8376-A2CF-8860-3BFF6CE08E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2C4947-13B1-FF6D-2AA1-C8D48CC7AE32}"/>
              </a:ext>
            </a:extLst>
          </p:cNvPr>
          <p:cNvSpPr>
            <a:spLocks noGrp="1"/>
          </p:cNvSpPr>
          <p:nvPr>
            <p:ph type="title"/>
          </p:nvPr>
        </p:nvSpPr>
        <p:spPr>
          <a:xfrm>
            <a:off x="1411111" y="124698"/>
            <a:ext cx="10214832" cy="430887"/>
          </a:xfrm>
        </p:spPr>
        <p:txBody>
          <a:bodyPr/>
          <a:lstStyle/>
          <a:p>
            <a:r>
              <a:rPr lang="en-US" sz="2800" u="sng" dirty="0">
                <a:solidFill>
                  <a:srgbClr val="FF0000"/>
                </a:solidFill>
              </a:rPr>
              <a:t>FINAL OUTPUT</a:t>
            </a:r>
          </a:p>
        </p:txBody>
      </p:sp>
      <p:sp>
        <p:nvSpPr>
          <p:cNvPr id="7" name="Text Placeholder 6">
            <a:extLst>
              <a:ext uri="{FF2B5EF4-FFF2-40B4-BE49-F238E27FC236}">
                <a16:creationId xmlns:a16="http://schemas.microsoft.com/office/drawing/2014/main" id="{B2C0D12A-D84D-CA92-D77F-07D600C66ED8}"/>
              </a:ext>
            </a:extLst>
          </p:cNvPr>
          <p:cNvSpPr>
            <a:spLocks noGrp="1"/>
          </p:cNvSpPr>
          <p:nvPr>
            <p:ph type="body" sz="quarter" idx="12"/>
          </p:nvPr>
        </p:nvSpPr>
        <p:spPr>
          <a:xfrm>
            <a:off x="439386" y="699910"/>
            <a:ext cx="11186557" cy="5035871"/>
          </a:xfrm>
        </p:spPr>
        <p:txBody>
          <a:bodyPr/>
          <a:lstStyle/>
          <a:p>
            <a:pPr algn="l"/>
            <a:r>
              <a:rPr lang="en-US" b="1" dirty="0">
                <a:solidFill>
                  <a:srgbClr val="000000"/>
                </a:solidFill>
                <a:latin typeface="Helvetica Neue"/>
              </a:rPr>
              <a:t>This is how the final job recommendation system looks on execution of app.py file in </a:t>
            </a:r>
            <a:r>
              <a:rPr lang="en-US" b="1" dirty="0" err="1">
                <a:solidFill>
                  <a:srgbClr val="000000"/>
                </a:solidFill>
                <a:latin typeface="Helvetica Neue"/>
              </a:rPr>
              <a:t>streamlit</a:t>
            </a:r>
            <a:r>
              <a:rPr lang="en-US" b="1" dirty="0">
                <a:solidFill>
                  <a:srgbClr val="000000"/>
                </a:solidFill>
                <a:latin typeface="Helvetica Neue"/>
              </a:rPr>
              <a:t>.</a:t>
            </a:r>
            <a:endParaRPr lang="en-US" b="1" i="0" dirty="0">
              <a:solidFill>
                <a:srgbClr val="000000"/>
              </a:solidFill>
              <a:effectLst/>
              <a:latin typeface="Helvetica Neue"/>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F0A6CAD-FD3C-45DA-4D50-F8F740F6DB62}"/>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5" name="Picture 4" descr="A screenshot of a computer&#10;&#10;Description automatically generated">
            <a:extLst>
              <a:ext uri="{FF2B5EF4-FFF2-40B4-BE49-F238E27FC236}">
                <a16:creationId xmlns:a16="http://schemas.microsoft.com/office/drawing/2014/main" id="{69184A24-C3EE-6238-4E03-13DEF37640F8}"/>
              </a:ext>
            </a:extLst>
          </p:cNvPr>
          <p:cNvPicPr>
            <a:picLocks noChangeAspect="1"/>
          </p:cNvPicPr>
          <p:nvPr/>
        </p:nvPicPr>
        <p:blipFill>
          <a:blip r:embed="rId3"/>
          <a:stretch>
            <a:fillRect/>
          </a:stretch>
        </p:blipFill>
        <p:spPr>
          <a:xfrm>
            <a:off x="1242335" y="1176023"/>
            <a:ext cx="9707330" cy="4505954"/>
          </a:xfrm>
          <a:prstGeom prst="rect">
            <a:avLst/>
          </a:prstGeom>
        </p:spPr>
      </p:pic>
    </p:spTree>
    <p:extLst>
      <p:ext uri="{BB962C8B-B14F-4D97-AF65-F5344CB8AC3E}">
        <p14:creationId xmlns:p14="http://schemas.microsoft.com/office/powerpoint/2010/main" val="415617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A4BFA-709A-A114-50C4-B5F33005CD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81809C5-082B-1498-BD0E-68266129BB71}"/>
              </a:ext>
            </a:extLst>
          </p:cNvPr>
          <p:cNvSpPr>
            <a:spLocks noGrp="1"/>
          </p:cNvSpPr>
          <p:nvPr>
            <p:ph type="title"/>
          </p:nvPr>
        </p:nvSpPr>
        <p:spPr>
          <a:xfrm>
            <a:off x="1411111" y="124698"/>
            <a:ext cx="10214832" cy="430887"/>
          </a:xfrm>
        </p:spPr>
        <p:txBody>
          <a:bodyPr/>
          <a:lstStyle/>
          <a:p>
            <a:r>
              <a:rPr lang="en-US" sz="2800" u="sng" dirty="0">
                <a:solidFill>
                  <a:srgbClr val="FF0000"/>
                </a:solidFill>
              </a:rPr>
              <a:t>FINAL OUTPUT</a:t>
            </a:r>
          </a:p>
        </p:txBody>
      </p:sp>
      <p:sp>
        <p:nvSpPr>
          <p:cNvPr id="7" name="Text Placeholder 6">
            <a:extLst>
              <a:ext uri="{FF2B5EF4-FFF2-40B4-BE49-F238E27FC236}">
                <a16:creationId xmlns:a16="http://schemas.microsoft.com/office/drawing/2014/main" id="{265372AE-7E9D-EE15-62DD-4F16DBC5DECA}"/>
              </a:ext>
            </a:extLst>
          </p:cNvPr>
          <p:cNvSpPr>
            <a:spLocks noGrp="1"/>
          </p:cNvSpPr>
          <p:nvPr>
            <p:ph type="body" sz="quarter" idx="12"/>
          </p:nvPr>
        </p:nvSpPr>
        <p:spPr>
          <a:xfrm>
            <a:off x="439386" y="699910"/>
            <a:ext cx="11186557" cy="5035871"/>
          </a:xfrm>
        </p:spPr>
        <p:txBody>
          <a:bodyPr/>
          <a:lstStyle/>
          <a:p>
            <a:pPr algn="l"/>
            <a:r>
              <a:rPr lang="en-US" b="1" dirty="0">
                <a:solidFill>
                  <a:srgbClr val="000000"/>
                </a:solidFill>
                <a:latin typeface="Helvetica Neue"/>
              </a:rPr>
              <a:t>This is a screen recording of the </a:t>
            </a:r>
            <a:r>
              <a:rPr lang="en-US" b="1" dirty="0" err="1">
                <a:solidFill>
                  <a:srgbClr val="000000"/>
                </a:solidFill>
                <a:latin typeface="Helvetica Neue"/>
              </a:rPr>
              <a:t>streamlit</a:t>
            </a:r>
            <a:r>
              <a:rPr lang="en-US" b="1" dirty="0">
                <a:solidFill>
                  <a:srgbClr val="000000"/>
                </a:solidFill>
                <a:latin typeface="Helvetica Neue"/>
              </a:rPr>
              <a:t> page while execution. Please press the play button to watch the video</a:t>
            </a:r>
            <a:endParaRPr lang="en-US" b="1" i="0" dirty="0">
              <a:solidFill>
                <a:srgbClr val="000000"/>
              </a:solidFill>
              <a:effectLst/>
              <a:latin typeface="Helvetica Neue"/>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2D636F6-8270-732B-24B3-928EB63F8F6D}"/>
              </a:ext>
            </a:extLst>
          </p:cNvPr>
          <p:cNvSpPr txBox="1"/>
          <p:nvPr/>
        </p:nvSpPr>
        <p:spPr>
          <a:xfrm>
            <a:off x="5567422" y="4120587"/>
            <a:ext cx="7225185" cy="369332"/>
          </a:xfrm>
          <a:prstGeom prst="rect">
            <a:avLst/>
          </a:prstGeom>
          <a:noFill/>
        </p:spPr>
        <p:txBody>
          <a:bodyPr wrap="square" rtlCol="0">
            <a:spAutoFit/>
          </a:bodyPr>
          <a:lstStyle/>
          <a:p>
            <a:endParaRPr lang="en-IN" dirty="0"/>
          </a:p>
        </p:txBody>
      </p:sp>
      <p:pic>
        <p:nvPicPr>
          <p:cNvPr id="2" name="Recording-20250129_233817">
            <a:hlinkClick r:id="" action="ppaction://media"/>
            <a:extLst>
              <a:ext uri="{FF2B5EF4-FFF2-40B4-BE49-F238E27FC236}">
                <a16:creationId xmlns:a16="http://schemas.microsoft.com/office/drawing/2014/main" id="{900F30BC-4FCC-6B11-66D4-E65AAD815D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296537"/>
            <a:ext cx="12192000" cy="5561463"/>
          </a:xfrm>
          <a:prstGeom prst="rect">
            <a:avLst/>
          </a:prstGeom>
        </p:spPr>
      </p:pic>
    </p:spTree>
    <p:extLst>
      <p:ext uri="{BB962C8B-B14F-4D97-AF65-F5344CB8AC3E}">
        <p14:creationId xmlns:p14="http://schemas.microsoft.com/office/powerpoint/2010/main" val="3055284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0" y="5680580"/>
            <a:ext cx="12191999" cy="215444"/>
          </a:xfrm>
        </p:spPr>
        <p:txBody>
          <a:bodyPr/>
          <a:lstStyle/>
          <a:p>
            <a:endParaRPr lang="en-US" sz="1400" dirty="0"/>
          </a:p>
        </p:txBody>
      </p:sp>
      <p:sp>
        <p:nvSpPr>
          <p:cNvPr id="5" name="Text Placeholder 4">
            <a:extLst>
              <a:ext uri="{FF2B5EF4-FFF2-40B4-BE49-F238E27FC236}">
                <a16:creationId xmlns:a16="http://schemas.microsoft.com/office/drawing/2014/main" id="{2C25ABB6-1E27-98CF-9C34-E3427CCA71FA}"/>
              </a:ext>
            </a:extLst>
          </p:cNvPr>
          <p:cNvSpPr>
            <a:spLocks noGrp="1"/>
          </p:cNvSpPr>
          <p:nvPr>
            <p:ph type="body" sz="quarter" idx="12"/>
          </p:nvPr>
        </p:nvSpPr>
        <p:spPr>
          <a:xfrm>
            <a:off x="-101600" y="1"/>
            <a:ext cx="12293600" cy="1603598"/>
          </a:xfrm>
        </p:spPr>
        <p:txBody>
          <a:bodyPr/>
          <a:lstStyle/>
          <a:p>
            <a:r>
              <a:rPr lang="en-IN" sz="9600" b="1" dirty="0">
                <a:solidFill>
                  <a:srgbClr val="FFC000"/>
                </a:solidFill>
                <a:latin typeface="Broadway" panose="04040905080B02020502" pitchFamily="82" charset="0"/>
              </a:rPr>
              <a:t>THANK YOU</a:t>
            </a:r>
          </a:p>
          <a:p>
            <a:r>
              <a:rPr lang="en-US" sz="8800" dirty="0"/>
              <a:t>			</a:t>
            </a:r>
            <a:r>
              <a:rPr lang="en-US" sz="8800" b="1" dirty="0"/>
              <a:t> </a:t>
            </a:r>
            <a:r>
              <a:rPr lang="en-US" sz="1200" dirty="0"/>
              <a:t>	</a:t>
            </a:r>
            <a:r>
              <a:rPr lang="en-US" sz="8800" dirty="0"/>
              <a:t>		</a:t>
            </a:r>
            <a:endParaRPr lang="en-IN" sz="1200" b="1" dirty="0">
              <a:solidFill>
                <a:srgbClr val="FFC000"/>
              </a:solidFill>
              <a:latin typeface="Broadway" panose="04040905080B02020502" pitchFamily="82" charset="0"/>
            </a:endParaRPr>
          </a:p>
        </p:txBody>
      </p:sp>
      <p:pic>
        <p:nvPicPr>
          <p:cNvPr id="3" name="Picture 2" descr="A graphic of a business&#10;&#10;Description automatically generated with medium confidence">
            <a:extLst>
              <a:ext uri="{FF2B5EF4-FFF2-40B4-BE49-F238E27FC236}">
                <a16:creationId xmlns:a16="http://schemas.microsoft.com/office/drawing/2014/main" id="{F89AF0EA-2A17-BD2E-ED6A-FFFFF5FC61A2}"/>
              </a:ext>
            </a:extLst>
          </p:cNvPr>
          <p:cNvPicPr>
            <a:picLocks noChangeAspect="1"/>
          </p:cNvPicPr>
          <p:nvPr/>
        </p:nvPicPr>
        <p:blipFill>
          <a:blip r:embed="rId3"/>
          <a:stretch>
            <a:fillRect/>
          </a:stretch>
        </p:blipFill>
        <p:spPr>
          <a:xfrm>
            <a:off x="1840530" y="1433014"/>
            <a:ext cx="8510939" cy="4585649"/>
          </a:xfrm>
          <a:prstGeom prst="rect">
            <a:avLst/>
          </a:prstGeom>
        </p:spPr>
      </p:pic>
    </p:spTree>
    <p:extLst>
      <p:ext uri="{BB962C8B-B14F-4D97-AF65-F5344CB8AC3E}">
        <p14:creationId xmlns:p14="http://schemas.microsoft.com/office/powerpoint/2010/main" val="1327547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915701" y="124178"/>
            <a:ext cx="8470393" cy="772981"/>
          </a:xfrm>
        </p:spPr>
        <p:txBody>
          <a:bodyPr/>
          <a:lstStyle/>
          <a:p>
            <a:r>
              <a:rPr lang="en-US" u="sng" dirty="0">
                <a:solidFill>
                  <a:srgbClr val="FF0000"/>
                </a:solidFill>
              </a:rPr>
              <a:t>DATA DESCRIPTION</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315155" y="1016000"/>
            <a:ext cx="9561689" cy="4944841"/>
          </a:xfrm>
        </p:spPr>
        <p:txBody>
          <a:bodyPr/>
          <a:lstStyle/>
          <a:p>
            <a:pPr marL="342900" indent="-342900" algn="l">
              <a:buAutoNum type="arabicPeriod"/>
            </a:pPr>
            <a:r>
              <a:rPr lang="en-GB" b="1" u="sng" dirty="0">
                <a:latin typeface="Times New Roman" panose="02020603050405020304" pitchFamily="18" charset="0"/>
                <a:ea typeface="Arial" panose="020B0604020202020204" pitchFamily="34" charset="0"/>
                <a:cs typeface="Times New Roman" panose="02020603050405020304" pitchFamily="18" charset="0"/>
              </a:rPr>
              <a:t>SOURCE OF MOBILE DATA</a:t>
            </a:r>
            <a:r>
              <a:rPr lang="en-GB" b="1" dirty="0">
                <a:latin typeface="Times New Roman" panose="02020603050405020304" pitchFamily="18" charset="0"/>
                <a:ea typeface="Arial" panose="020B0604020202020204" pitchFamily="34" charset="0"/>
                <a:cs typeface="Times New Roman" panose="02020603050405020304" pitchFamily="18" charset="0"/>
              </a:rPr>
              <a:t>:  </a:t>
            </a:r>
            <a:r>
              <a:rPr lang="en-GB" dirty="0">
                <a:latin typeface="Times New Roman" panose="02020603050405020304" pitchFamily="18" charset="0"/>
                <a:ea typeface="Arial" panose="020B0604020202020204" pitchFamily="34" charset="0"/>
                <a:cs typeface="Times New Roman" panose="02020603050405020304" pitchFamily="18" charset="0"/>
              </a:rPr>
              <a:t>The data used for the analysis is provided by Next Hikes.</a:t>
            </a:r>
          </a:p>
          <a:p>
            <a:pPr marL="342900" indent="-342900" algn="l">
              <a:buAutoNum type="arabicPeriod"/>
            </a:pPr>
            <a:endParaRPr lang="en-GB"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lgn="l">
              <a:buAutoNum type="arabicPeriod"/>
            </a:pPr>
            <a:r>
              <a:rPr lang="en-GB" b="1" u="sng" dirty="0">
                <a:latin typeface="Times New Roman" panose="02020603050405020304" pitchFamily="18" charset="0"/>
                <a:ea typeface="Arial" panose="020B0604020202020204" pitchFamily="34" charset="0"/>
                <a:cs typeface="Times New Roman" panose="02020603050405020304" pitchFamily="18" charset="0"/>
              </a:rPr>
              <a:t>FEATURES/VARIABLES INCLUDED</a:t>
            </a:r>
            <a:r>
              <a:rPr lang="en-GB" dirty="0">
                <a:latin typeface="Times New Roman" panose="02020603050405020304" pitchFamily="18" charset="0"/>
                <a:ea typeface="Arial" panose="020B0604020202020204" pitchFamily="34" charset="0"/>
                <a:cs typeface="Times New Roman" panose="02020603050405020304" pitchFamily="18" charset="0"/>
              </a:rPr>
              <a:t>:  There are around  7 features and variables included in the data.   The most common and important variables include title, published date, hourly pay, budget, country .</a:t>
            </a:r>
          </a:p>
          <a:p>
            <a:pPr marL="342900" indent="-342900" algn="l">
              <a:buAutoNum type="arabicPeriod"/>
            </a:pPr>
            <a:endParaRPr lang="en-GB"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lgn="l">
              <a:buAutoNum type="arabicPeriod"/>
            </a:pPr>
            <a:r>
              <a:rPr lang="en-GB" b="1" u="sng" dirty="0">
                <a:latin typeface="Times New Roman" panose="02020603050405020304" pitchFamily="18" charset="0"/>
                <a:ea typeface="Arial" panose="020B0604020202020204" pitchFamily="34" charset="0"/>
                <a:cs typeface="Times New Roman" panose="02020603050405020304" pitchFamily="18" charset="0"/>
              </a:rPr>
              <a:t>DATA SIZE AND FORMAT</a:t>
            </a:r>
            <a:r>
              <a:rPr lang="en-GB" dirty="0">
                <a:latin typeface="Times New Roman" panose="02020603050405020304" pitchFamily="18" charset="0"/>
                <a:ea typeface="Arial" panose="020B0604020202020204" pitchFamily="34"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dataset includes store-specific details, promotions, holidays, customer count, and competitor information, all crucial for forecasting sales.</a:t>
            </a:r>
            <a:endParaRPr lang="en-GB"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lgn="l">
              <a:buAutoNum type="arabicPeriod"/>
            </a:pPr>
            <a:endParaRPr lang="en-GB"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lgn="l">
              <a:buAutoNum type="arabicPeriod"/>
            </a:pPr>
            <a:r>
              <a:rPr lang="en-GB" b="1" u="sng" dirty="0">
                <a:latin typeface="Times New Roman" panose="02020603050405020304" pitchFamily="18" charset="0"/>
                <a:ea typeface="Arial" panose="020B0604020202020204" pitchFamily="34" charset="0"/>
                <a:cs typeface="Times New Roman" panose="02020603050405020304" pitchFamily="18" charset="0"/>
              </a:rPr>
              <a:t>NECESSARY LIBRARIES TO BE IMPORTED:</a:t>
            </a:r>
            <a:r>
              <a:rPr lang="en-GB" dirty="0">
                <a:latin typeface="Times New Roman" panose="02020603050405020304" pitchFamily="18" charset="0"/>
                <a:ea typeface="Arial" panose="020B0604020202020204" pitchFamily="34" charset="0"/>
                <a:cs typeface="Times New Roman" panose="02020603050405020304" pitchFamily="18" charset="0"/>
              </a:rPr>
              <a:t>   </a:t>
            </a:r>
          </a:p>
          <a:p>
            <a:pPr algn="l"/>
            <a:endParaRPr lang="en-GB" dirty="0">
              <a:latin typeface="Times New Roman" panose="02020603050405020304" pitchFamily="18" charset="0"/>
              <a:ea typeface="Arial" panose="020B0604020202020204" pitchFamily="34" charset="0"/>
              <a:cs typeface="Times New Roman" panose="02020603050405020304" pitchFamily="18" charset="0"/>
            </a:endParaRPr>
          </a:p>
          <a:p>
            <a:pPr algn="l"/>
            <a:r>
              <a:rPr lang="en-GB" dirty="0" err="1">
                <a:latin typeface="Times New Roman" panose="02020603050405020304" pitchFamily="18" charset="0"/>
                <a:ea typeface="Arial" panose="020B0604020202020204" pitchFamily="34" charset="0"/>
                <a:cs typeface="Times New Roman" panose="02020603050405020304" pitchFamily="18" charset="0"/>
              </a:rPr>
              <a:t>Jupyter</a:t>
            </a:r>
            <a:r>
              <a:rPr lang="en-GB" dirty="0">
                <a:latin typeface="Times New Roman" panose="02020603050405020304" pitchFamily="18" charset="0"/>
                <a:ea typeface="Arial" panose="020B0604020202020204" pitchFamily="34" charset="0"/>
                <a:cs typeface="Times New Roman" panose="02020603050405020304" pitchFamily="18" charset="0"/>
              </a:rPr>
              <a:t> notebook and VS Code.</a:t>
            </a:r>
          </a:p>
          <a:p>
            <a:pPr algn="l"/>
            <a:r>
              <a:rPr lang="en-US" b="0" i="0" u="none" strike="noStrike" baseline="0" dirty="0">
                <a:latin typeface="Times New Roman" panose="02020603050405020304" pitchFamily="18" charset="0"/>
                <a:cs typeface="Times New Roman" panose="02020603050405020304" pitchFamily="18" charset="0"/>
              </a:rPr>
              <a:t>Technical Skills: Pandas, Matplotlib, </a:t>
            </a:r>
            <a:r>
              <a:rPr lang="en-US" b="0" i="0" u="none" strike="noStrike" baseline="0" dirty="0" err="1">
                <a:latin typeface="Times New Roman" panose="02020603050405020304" pitchFamily="18" charset="0"/>
                <a:cs typeface="Times New Roman" panose="02020603050405020304" pitchFamily="18" charset="0"/>
              </a:rPr>
              <a:t>Numpy</a:t>
            </a:r>
            <a:r>
              <a:rPr lang="en-US" b="0" i="0" u="none" strike="noStrike" baseline="0" dirty="0">
                <a:latin typeface="Times New Roman" panose="02020603050405020304" pitchFamily="18" charset="0"/>
                <a:cs typeface="Times New Roman" panose="02020603050405020304" pitchFamily="18" charset="0"/>
              </a:rPr>
              <a:t>, HTML and CSS ,</a:t>
            </a:r>
          </a:p>
          <a:p>
            <a:pPr algn="l"/>
            <a:r>
              <a:rPr lang="en-US" b="0" i="0" u="none" strike="noStrike" baseline="0" dirty="0" err="1">
                <a:latin typeface="Times New Roman" panose="02020603050405020304" pitchFamily="18" charset="0"/>
                <a:cs typeface="Times New Roman" panose="02020603050405020304" pitchFamily="18" charset="0"/>
              </a:rPr>
              <a:t>Stremlit</a:t>
            </a:r>
            <a:r>
              <a:rPr lang="en-US" b="0" i="0" u="none" strike="noStrike" baseline="0" dirty="0">
                <a:latin typeface="Times New Roman" panose="02020603050405020304" pitchFamily="18" charset="0"/>
                <a:cs typeface="Times New Roman" panose="02020603050405020304" pitchFamily="18" charset="0"/>
              </a:rPr>
              <a:t>.</a:t>
            </a:r>
          </a:p>
          <a:p>
            <a:pPr algn="l"/>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6483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DATA VISUALIZATION</a:t>
            </a:r>
            <a:endParaRPr lang="en-US" sz="2800" u="sng" dirty="0">
              <a:solidFill>
                <a:srgbClr val="FF0000"/>
              </a:solidFill>
            </a:endParaRP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439386" y="699910"/>
            <a:ext cx="11186557" cy="5035871"/>
          </a:xfrm>
        </p:spPr>
        <p:txBody>
          <a:bodyPr/>
          <a:lstStyle/>
          <a:p>
            <a:pPr marL="342900" indent="-342900" algn="l">
              <a:buAutoNum type="arabicPeriod"/>
            </a:pPr>
            <a:r>
              <a:rPr lang="en-US" b="1" dirty="0">
                <a:effectLst/>
                <a:latin typeface="Consolas" panose="020B0609020204030204" pitchFamily="49" charset="0"/>
              </a:rPr>
              <a:t>WORD CLOUD OF MOST FREQUENT WORDS IN JOB TITLE </a:t>
            </a:r>
          </a:p>
          <a:p>
            <a:pPr marL="342900" indent="-342900" algn="l">
              <a:buAutoNum type="arabicPeriod"/>
            </a:pPr>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D231719-68C7-0AAB-3CEA-7B678EFB3DDE}"/>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7D21892E-03D3-EF6A-7742-0203204491C1}"/>
              </a:ext>
            </a:extLst>
          </p:cNvPr>
          <p:cNvSpPr txBox="1"/>
          <p:nvPr/>
        </p:nvSpPr>
        <p:spPr>
          <a:xfrm>
            <a:off x="8136660" y="1666754"/>
            <a:ext cx="3928669" cy="2585323"/>
          </a:xfrm>
          <a:prstGeom prst="rect">
            <a:avLst/>
          </a:prstGeom>
          <a:noFill/>
        </p:spPr>
        <p:txBody>
          <a:bodyPr wrap="square" rtlCol="0">
            <a:spAutoFit/>
          </a:bodyPr>
          <a:lstStyle/>
          <a:p>
            <a:r>
              <a:rPr lang="en-US" dirty="0">
                <a:solidFill>
                  <a:srgbClr val="3B2E58"/>
                </a:solidFill>
              </a:rPr>
              <a:t>This word cloud provides a quick and visually appealing overview of the most common terms used in job titles. It can be a valuable tool for understanding general job market trends and popular skills, but it should be complemented with more detailed research for specific job roles and industries.</a:t>
            </a:r>
            <a:endParaRPr lang="en-IN" dirty="0">
              <a:solidFill>
                <a:srgbClr val="3B2E58"/>
              </a:solidFill>
              <a:latin typeface="Consolas" panose="020B0609020204030204" pitchFamily="49" charset="0"/>
            </a:endParaRPr>
          </a:p>
        </p:txBody>
      </p:sp>
      <p:pic>
        <p:nvPicPr>
          <p:cNvPr id="3" name="Picture 2" descr="A black background with words&#10;&#10;Description automatically generated">
            <a:extLst>
              <a:ext uri="{FF2B5EF4-FFF2-40B4-BE49-F238E27FC236}">
                <a16:creationId xmlns:a16="http://schemas.microsoft.com/office/drawing/2014/main" id="{41638974-C5D0-A193-F55B-76B92D6A87D7}"/>
              </a:ext>
            </a:extLst>
          </p:cNvPr>
          <p:cNvPicPr>
            <a:picLocks noChangeAspect="1"/>
          </p:cNvPicPr>
          <p:nvPr/>
        </p:nvPicPr>
        <p:blipFill>
          <a:blip r:embed="rId3"/>
          <a:stretch>
            <a:fillRect/>
          </a:stretch>
        </p:blipFill>
        <p:spPr>
          <a:xfrm>
            <a:off x="299725" y="1361786"/>
            <a:ext cx="7697274" cy="4134427"/>
          </a:xfrm>
          <a:prstGeom prst="rect">
            <a:avLst/>
          </a:prstGeom>
        </p:spPr>
      </p:pic>
    </p:spTree>
    <p:extLst>
      <p:ext uri="{BB962C8B-B14F-4D97-AF65-F5344CB8AC3E}">
        <p14:creationId xmlns:p14="http://schemas.microsoft.com/office/powerpoint/2010/main" val="110043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39F67-ED77-F5B0-0F88-E92F720656F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D9DE8D-63BC-ECFC-418F-ADFB479FF310}"/>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DATA VISUALIZATION</a:t>
            </a:r>
            <a:endParaRPr lang="en-US" sz="2800" u="sng" dirty="0">
              <a:solidFill>
                <a:srgbClr val="FF0000"/>
              </a:solidFill>
            </a:endParaRPr>
          </a:p>
        </p:txBody>
      </p:sp>
      <p:sp>
        <p:nvSpPr>
          <p:cNvPr id="7" name="Text Placeholder 6">
            <a:extLst>
              <a:ext uri="{FF2B5EF4-FFF2-40B4-BE49-F238E27FC236}">
                <a16:creationId xmlns:a16="http://schemas.microsoft.com/office/drawing/2014/main" id="{57D54BFA-8BD9-1321-0AB9-3CF1C22C66C1}"/>
              </a:ext>
            </a:extLst>
          </p:cNvPr>
          <p:cNvSpPr>
            <a:spLocks noGrp="1"/>
          </p:cNvSpPr>
          <p:nvPr>
            <p:ph type="body" sz="quarter" idx="12"/>
          </p:nvPr>
        </p:nvSpPr>
        <p:spPr>
          <a:xfrm>
            <a:off x="439386" y="699910"/>
            <a:ext cx="11186557" cy="5035871"/>
          </a:xfrm>
        </p:spPr>
        <p:txBody>
          <a:bodyPr/>
          <a:lstStyle/>
          <a:p>
            <a:pPr algn="l"/>
            <a:r>
              <a:rPr lang="en-US" b="1" dirty="0">
                <a:latin typeface="Consolas" panose="020B0609020204030204" pitchFamily="49" charset="0"/>
              </a:rPr>
              <a:t>2. Distribution of Hourly rates</a:t>
            </a:r>
            <a:r>
              <a:rPr lang="en-US" b="1" dirty="0">
                <a:effectLst/>
                <a:latin typeface="Consolas" panose="020B0609020204030204" pitchFamily="49" charset="0"/>
              </a:rPr>
              <a:t> </a:t>
            </a:r>
          </a:p>
          <a:p>
            <a:pPr marL="342900" indent="-342900" algn="l">
              <a:buAutoNum type="arabicPeriod"/>
            </a:pPr>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07A41C3-08F9-52C4-2494-14040EB3EC9F}"/>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086F8084-F3BE-5427-49A4-77914E5D4B4C}"/>
              </a:ext>
            </a:extLst>
          </p:cNvPr>
          <p:cNvSpPr txBox="1"/>
          <p:nvPr/>
        </p:nvSpPr>
        <p:spPr>
          <a:xfrm>
            <a:off x="7779224" y="1666754"/>
            <a:ext cx="4286105" cy="3693319"/>
          </a:xfrm>
          <a:prstGeom prst="rect">
            <a:avLst/>
          </a:prstGeom>
          <a:noFill/>
        </p:spPr>
        <p:txBody>
          <a:bodyPr wrap="square" rtlCol="0">
            <a:spAutoFit/>
          </a:bodyPr>
          <a:lstStyle/>
          <a:p>
            <a:pPr algn="l"/>
            <a:r>
              <a:rPr lang="en-US" b="1" i="0" dirty="0">
                <a:solidFill>
                  <a:srgbClr val="3B2E58"/>
                </a:solidFill>
                <a:effectLst/>
                <a:latin typeface="system-ui"/>
              </a:rPr>
              <a:t>Business or Analytical Implications:</a:t>
            </a:r>
          </a:p>
          <a:p>
            <a:pPr algn="l"/>
            <a:r>
              <a:rPr lang="en-US" b="0" i="0" dirty="0">
                <a:solidFill>
                  <a:srgbClr val="3B2E58"/>
                </a:solidFill>
                <a:effectLst/>
                <a:latin typeface="system-ui"/>
              </a:rPr>
              <a:t>Majority of Workforce Earns Low Wages: Policies or skill improvement programs could focus on helping workers move into higher-paying jobs.</a:t>
            </a:r>
          </a:p>
          <a:p>
            <a:pPr algn="l"/>
            <a:r>
              <a:rPr lang="en-US" b="0" i="0" dirty="0">
                <a:solidFill>
                  <a:srgbClr val="3B2E58"/>
                </a:solidFill>
                <a:effectLst/>
                <a:latin typeface="system-ui"/>
              </a:rPr>
              <a:t>High-Paying Jobs are Rare: Industries or roles that command high rates should be explored for better career recommendations.</a:t>
            </a:r>
          </a:p>
          <a:p>
            <a:pPr algn="l"/>
            <a:r>
              <a:rPr lang="en-US" b="0" i="0" dirty="0">
                <a:solidFill>
                  <a:srgbClr val="3B2E58"/>
                </a:solidFill>
                <a:effectLst/>
                <a:latin typeface="system-ui"/>
              </a:rPr>
              <a:t>Potential Salary Cap Considerations: Companies may need to re-evaluate pay structures to ensure fair distribution of wages.</a:t>
            </a:r>
          </a:p>
        </p:txBody>
      </p:sp>
      <p:pic>
        <p:nvPicPr>
          <p:cNvPr id="5" name="Picture 4" descr="A graph showing a number of hours&#10;&#10;Description automatically generated">
            <a:extLst>
              <a:ext uri="{FF2B5EF4-FFF2-40B4-BE49-F238E27FC236}">
                <a16:creationId xmlns:a16="http://schemas.microsoft.com/office/drawing/2014/main" id="{8D133916-90B9-A34B-5A45-4F8FB432AFBD}"/>
              </a:ext>
            </a:extLst>
          </p:cNvPr>
          <p:cNvPicPr>
            <a:picLocks noChangeAspect="1"/>
          </p:cNvPicPr>
          <p:nvPr/>
        </p:nvPicPr>
        <p:blipFill>
          <a:blip r:embed="rId3"/>
          <a:stretch>
            <a:fillRect/>
          </a:stretch>
        </p:blipFill>
        <p:spPr>
          <a:xfrm>
            <a:off x="1" y="1209365"/>
            <a:ext cx="7888406" cy="4439270"/>
          </a:xfrm>
          <a:prstGeom prst="rect">
            <a:avLst/>
          </a:prstGeom>
        </p:spPr>
      </p:pic>
    </p:spTree>
    <p:extLst>
      <p:ext uri="{BB962C8B-B14F-4D97-AF65-F5344CB8AC3E}">
        <p14:creationId xmlns:p14="http://schemas.microsoft.com/office/powerpoint/2010/main" val="417261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3EB63-5878-63C2-6981-3FB80AA930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D72E9C-FF80-6507-3D6B-96A1733B8AEA}"/>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DATA VISUALIZATION</a:t>
            </a:r>
            <a:endParaRPr lang="en-US" sz="2800" u="sng" dirty="0">
              <a:solidFill>
                <a:srgbClr val="FF0000"/>
              </a:solidFill>
            </a:endParaRPr>
          </a:p>
        </p:txBody>
      </p:sp>
      <p:sp>
        <p:nvSpPr>
          <p:cNvPr id="7" name="Text Placeholder 6">
            <a:extLst>
              <a:ext uri="{FF2B5EF4-FFF2-40B4-BE49-F238E27FC236}">
                <a16:creationId xmlns:a16="http://schemas.microsoft.com/office/drawing/2014/main" id="{044F3D7D-B293-30CD-D2F6-64CA681FC454}"/>
              </a:ext>
            </a:extLst>
          </p:cNvPr>
          <p:cNvSpPr>
            <a:spLocks noGrp="1"/>
          </p:cNvSpPr>
          <p:nvPr>
            <p:ph type="body" sz="quarter" idx="12"/>
          </p:nvPr>
        </p:nvSpPr>
        <p:spPr>
          <a:xfrm>
            <a:off x="439386" y="699910"/>
            <a:ext cx="11186557" cy="5035871"/>
          </a:xfrm>
        </p:spPr>
        <p:txBody>
          <a:bodyPr/>
          <a:lstStyle/>
          <a:p>
            <a:pPr algn="l"/>
            <a:r>
              <a:rPr lang="en-US" b="1" dirty="0">
                <a:latin typeface="Consolas" panose="020B0609020204030204" pitchFamily="49" charset="0"/>
              </a:rPr>
              <a:t>3. Top 20 Countries by Job Postings</a:t>
            </a:r>
            <a:endParaRPr lang="en-US" b="1" dirty="0">
              <a:effectLst/>
              <a:latin typeface="Consolas" panose="020B0609020204030204" pitchFamily="49" charset="0"/>
            </a:endParaRPr>
          </a:p>
          <a:p>
            <a:pPr marL="342900" indent="-342900" algn="l">
              <a:buAutoNum type="arabicPeriod"/>
            </a:pPr>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6AF61D8-1208-5F0C-8BE4-2CBF04DFE659}"/>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31A4D72D-2412-98BC-5DF9-31A4664E75EB}"/>
              </a:ext>
            </a:extLst>
          </p:cNvPr>
          <p:cNvSpPr txBox="1"/>
          <p:nvPr/>
        </p:nvSpPr>
        <p:spPr>
          <a:xfrm>
            <a:off x="777139" y="1148822"/>
            <a:ext cx="11519494" cy="1477328"/>
          </a:xfrm>
          <a:prstGeom prst="rect">
            <a:avLst/>
          </a:prstGeom>
          <a:noFill/>
        </p:spPr>
        <p:txBody>
          <a:bodyPr wrap="square" rtlCol="0">
            <a:spAutoFit/>
          </a:bodyPr>
          <a:lstStyle/>
          <a:p>
            <a:pPr algn="l"/>
            <a:r>
              <a:rPr lang="en-US" b="1" i="0" dirty="0">
                <a:solidFill>
                  <a:srgbClr val="3B2E58"/>
                </a:solidFill>
                <a:effectLst/>
                <a:latin typeface="system-ui"/>
              </a:rPr>
              <a:t>Impressions and Insights:</a:t>
            </a:r>
          </a:p>
          <a:p>
            <a:pPr algn="l"/>
            <a:r>
              <a:rPr lang="en-US" b="0" i="0" dirty="0">
                <a:solidFill>
                  <a:srgbClr val="3B2E58"/>
                </a:solidFill>
                <a:effectLst/>
                <a:latin typeface="system-ui"/>
              </a:rPr>
              <a:t>The data could be influenced by job platforms focusing more on English-speaking countries.</a:t>
            </a:r>
          </a:p>
          <a:p>
            <a:pPr algn="l"/>
            <a:r>
              <a:rPr lang="en-US" b="0" i="0" dirty="0">
                <a:solidFill>
                  <a:srgbClr val="3B2E58"/>
                </a:solidFill>
                <a:effectLst/>
                <a:latin typeface="system-ui"/>
              </a:rPr>
              <a:t>The demand for remote work and freelancing could be contributing to job postings in countries like Pakistan and the Philippines.</a:t>
            </a:r>
          </a:p>
          <a:p>
            <a:pPr algn="l"/>
            <a:r>
              <a:rPr lang="en-US" b="0" i="0" dirty="0">
                <a:solidFill>
                  <a:srgbClr val="3B2E58"/>
                </a:solidFill>
                <a:effectLst/>
                <a:latin typeface="system-ui"/>
              </a:rPr>
              <a:t>The United States' dominance may indicate a strong economy, high labor demand, and significant online job postings.</a:t>
            </a:r>
          </a:p>
        </p:txBody>
      </p:sp>
      <p:pic>
        <p:nvPicPr>
          <p:cNvPr id="3" name="Picture 2" descr="A graph with different colored bars">
            <a:extLst>
              <a:ext uri="{FF2B5EF4-FFF2-40B4-BE49-F238E27FC236}">
                <a16:creationId xmlns:a16="http://schemas.microsoft.com/office/drawing/2014/main" id="{2462D3C5-46DF-A499-9B77-A67019877331}"/>
              </a:ext>
            </a:extLst>
          </p:cNvPr>
          <p:cNvPicPr>
            <a:picLocks noChangeAspect="1"/>
          </p:cNvPicPr>
          <p:nvPr/>
        </p:nvPicPr>
        <p:blipFill>
          <a:blip r:embed="rId3"/>
          <a:stretch>
            <a:fillRect/>
          </a:stretch>
        </p:blipFill>
        <p:spPr>
          <a:xfrm>
            <a:off x="0" y="2737413"/>
            <a:ext cx="12192000" cy="4109537"/>
          </a:xfrm>
          <a:prstGeom prst="rect">
            <a:avLst/>
          </a:prstGeom>
        </p:spPr>
      </p:pic>
    </p:spTree>
    <p:extLst>
      <p:ext uri="{BB962C8B-B14F-4D97-AF65-F5344CB8AC3E}">
        <p14:creationId xmlns:p14="http://schemas.microsoft.com/office/powerpoint/2010/main" val="411078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E09D5-CCB6-6BF5-384D-1DE6E48789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825E44-2933-F18D-7972-7002A497BB94}"/>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DATA VISUALIZATION</a:t>
            </a:r>
            <a:endParaRPr lang="en-US" sz="2800" u="sng" dirty="0">
              <a:solidFill>
                <a:srgbClr val="FF0000"/>
              </a:solidFill>
            </a:endParaRPr>
          </a:p>
        </p:txBody>
      </p:sp>
      <p:sp>
        <p:nvSpPr>
          <p:cNvPr id="7" name="Text Placeholder 6">
            <a:extLst>
              <a:ext uri="{FF2B5EF4-FFF2-40B4-BE49-F238E27FC236}">
                <a16:creationId xmlns:a16="http://schemas.microsoft.com/office/drawing/2014/main" id="{E0701050-73BB-88E1-CE44-957C62305F93}"/>
              </a:ext>
            </a:extLst>
          </p:cNvPr>
          <p:cNvSpPr>
            <a:spLocks noGrp="1"/>
          </p:cNvSpPr>
          <p:nvPr>
            <p:ph type="body" sz="quarter" idx="12"/>
          </p:nvPr>
        </p:nvSpPr>
        <p:spPr>
          <a:xfrm>
            <a:off x="439386" y="699910"/>
            <a:ext cx="11186557" cy="5035871"/>
          </a:xfrm>
        </p:spPr>
        <p:txBody>
          <a:bodyPr/>
          <a:lstStyle/>
          <a:p>
            <a:pPr algn="l"/>
            <a:r>
              <a:rPr lang="en-US" b="1" dirty="0">
                <a:latin typeface="Consolas" panose="020B0609020204030204" pitchFamily="49" charset="0"/>
              </a:rPr>
              <a:t>4. Number of Job Postings Over time</a:t>
            </a:r>
            <a:endParaRPr lang="en-US" b="1" dirty="0">
              <a:effectLst/>
              <a:latin typeface="Consolas" panose="020B0609020204030204" pitchFamily="49" charset="0"/>
            </a:endParaRPr>
          </a:p>
          <a:p>
            <a:pPr marL="342900" indent="-342900" algn="l">
              <a:buAutoNum type="arabicPeriod"/>
            </a:pPr>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0B7381E-C0AF-EC67-707A-96DFBFB8173A}"/>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7D7B85B5-4B30-DB13-1B2B-671843936371}"/>
              </a:ext>
            </a:extLst>
          </p:cNvPr>
          <p:cNvSpPr txBox="1"/>
          <p:nvPr/>
        </p:nvSpPr>
        <p:spPr>
          <a:xfrm>
            <a:off x="7779224" y="1666754"/>
            <a:ext cx="4286105" cy="3139321"/>
          </a:xfrm>
          <a:prstGeom prst="rect">
            <a:avLst/>
          </a:prstGeom>
          <a:noFill/>
        </p:spPr>
        <p:txBody>
          <a:bodyPr wrap="square" rtlCol="0">
            <a:spAutoFit/>
          </a:bodyPr>
          <a:lstStyle/>
          <a:p>
            <a:pPr algn="l"/>
            <a:r>
              <a:rPr lang="en-US" b="1" i="0" dirty="0">
                <a:solidFill>
                  <a:srgbClr val="3B2E58"/>
                </a:solidFill>
                <a:effectLst/>
                <a:latin typeface="system-ui"/>
              </a:rPr>
              <a:t>INTERPRETATIONS:</a:t>
            </a:r>
          </a:p>
          <a:p>
            <a:pPr algn="l"/>
            <a:r>
              <a:rPr lang="en-US" b="0" i="0" dirty="0">
                <a:solidFill>
                  <a:srgbClr val="3B2E58"/>
                </a:solidFill>
                <a:effectLst/>
                <a:latin typeface="system-ui"/>
              </a:rPr>
              <a:t>The early February jump might indicate when the platform started tracking job postings.</a:t>
            </a:r>
          </a:p>
          <a:p>
            <a:pPr algn="l"/>
            <a:r>
              <a:rPr lang="en-US" b="0" i="0" dirty="0">
                <a:solidFill>
                  <a:srgbClr val="3B2E58"/>
                </a:solidFill>
                <a:effectLst/>
                <a:latin typeface="system-ui"/>
              </a:rPr>
              <a:t>The cyclic nature suggests companies might be posting in batches, possibly following hiring trends such as end-of-month or start-of-week job openings.</a:t>
            </a:r>
          </a:p>
          <a:p>
            <a:pPr algn="l"/>
            <a:r>
              <a:rPr lang="en-US" b="0" i="0" dirty="0">
                <a:solidFill>
                  <a:srgbClr val="3B2E58"/>
                </a:solidFill>
                <a:effectLst/>
                <a:latin typeface="system-ui"/>
              </a:rPr>
              <a:t>Some industries (e.g., tech, retail) have seasonal hiring trends that could explain the fluctuations.</a:t>
            </a:r>
          </a:p>
        </p:txBody>
      </p:sp>
      <p:pic>
        <p:nvPicPr>
          <p:cNvPr id="3" name="Picture 2" descr="A graph with purple lines&#10;&#10;Description automatically generated">
            <a:extLst>
              <a:ext uri="{FF2B5EF4-FFF2-40B4-BE49-F238E27FC236}">
                <a16:creationId xmlns:a16="http://schemas.microsoft.com/office/drawing/2014/main" id="{7E9225FA-FAF7-AD95-4218-3C0EA98B7900}"/>
              </a:ext>
            </a:extLst>
          </p:cNvPr>
          <p:cNvPicPr>
            <a:picLocks noChangeAspect="1"/>
          </p:cNvPicPr>
          <p:nvPr/>
        </p:nvPicPr>
        <p:blipFill>
          <a:blip r:embed="rId3"/>
          <a:stretch>
            <a:fillRect/>
          </a:stretch>
        </p:blipFill>
        <p:spPr>
          <a:xfrm>
            <a:off x="1" y="1303145"/>
            <a:ext cx="7779224" cy="5554855"/>
          </a:xfrm>
          <a:prstGeom prst="rect">
            <a:avLst/>
          </a:prstGeom>
        </p:spPr>
      </p:pic>
    </p:spTree>
    <p:extLst>
      <p:ext uri="{BB962C8B-B14F-4D97-AF65-F5344CB8AC3E}">
        <p14:creationId xmlns:p14="http://schemas.microsoft.com/office/powerpoint/2010/main" val="124190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5DD1E-1CB2-810C-328B-C1A0D8353C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0E06B6-DA14-E6DD-5F1F-C30E1FB27E44}"/>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DATA VISUALIZATION</a:t>
            </a:r>
            <a:endParaRPr lang="en-US" sz="2800" u="sng" dirty="0">
              <a:solidFill>
                <a:srgbClr val="FF0000"/>
              </a:solidFill>
            </a:endParaRPr>
          </a:p>
        </p:txBody>
      </p:sp>
      <p:sp>
        <p:nvSpPr>
          <p:cNvPr id="7" name="Text Placeholder 6">
            <a:extLst>
              <a:ext uri="{FF2B5EF4-FFF2-40B4-BE49-F238E27FC236}">
                <a16:creationId xmlns:a16="http://schemas.microsoft.com/office/drawing/2014/main" id="{DBD7EF44-AE23-E4F8-DF98-FCA033ECDF4D}"/>
              </a:ext>
            </a:extLst>
          </p:cNvPr>
          <p:cNvSpPr>
            <a:spLocks noGrp="1"/>
          </p:cNvSpPr>
          <p:nvPr>
            <p:ph type="body" sz="quarter" idx="12"/>
          </p:nvPr>
        </p:nvSpPr>
        <p:spPr>
          <a:xfrm>
            <a:off x="439386" y="699910"/>
            <a:ext cx="11186557" cy="5035871"/>
          </a:xfrm>
        </p:spPr>
        <p:txBody>
          <a:bodyPr/>
          <a:lstStyle/>
          <a:p>
            <a:pPr algn="l"/>
            <a:r>
              <a:rPr lang="en-US" b="1" dirty="0">
                <a:latin typeface="Consolas" panose="020B0609020204030204" pitchFamily="49" charset="0"/>
              </a:rPr>
              <a:t>5. Hourly Vs. Fixed Price Jobs</a:t>
            </a:r>
            <a:endParaRPr lang="en-US" b="1" dirty="0">
              <a:effectLst/>
              <a:latin typeface="Consolas" panose="020B0609020204030204" pitchFamily="49" charset="0"/>
            </a:endParaRPr>
          </a:p>
          <a:p>
            <a:pPr marL="342900" indent="-342900" algn="l">
              <a:buAutoNum type="arabicPeriod"/>
            </a:pPr>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0C735A9-C6A4-C1DE-BB6C-2AEA0C512F32}"/>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5FE6952A-1430-B1EA-FEDE-D0AFBB7D8AE1}"/>
              </a:ext>
            </a:extLst>
          </p:cNvPr>
          <p:cNvSpPr txBox="1"/>
          <p:nvPr/>
        </p:nvSpPr>
        <p:spPr>
          <a:xfrm>
            <a:off x="4840147" y="1666754"/>
            <a:ext cx="4277322" cy="2308324"/>
          </a:xfrm>
          <a:prstGeom prst="rect">
            <a:avLst/>
          </a:prstGeom>
          <a:noFill/>
        </p:spPr>
        <p:txBody>
          <a:bodyPr wrap="square" rtlCol="0">
            <a:spAutoFit/>
          </a:bodyPr>
          <a:lstStyle/>
          <a:p>
            <a:pPr algn="l"/>
            <a:r>
              <a:rPr lang="en-US" b="1" i="0" dirty="0">
                <a:solidFill>
                  <a:srgbClr val="3B2E58"/>
                </a:solidFill>
                <a:effectLst/>
                <a:latin typeface="system-ui"/>
              </a:rPr>
              <a:t>INTERPRETATION:</a:t>
            </a:r>
          </a:p>
          <a:p>
            <a:pPr algn="l"/>
            <a:r>
              <a:rPr lang="en-US" b="0" i="0" dirty="0">
                <a:solidFill>
                  <a:srgbClr val="3B2E58"/>
                </a:solidFill>
                <a:effectLst/>
                <a:latin typeface="system-ui"/>
              </a:rPr>
              <a:t>While both payment models are widely used, hourly jobs dominate the market slightly, showing a trend toward flexible work arrangements. However, fixed-price jobs remain a substantial portion, appealing to those who prefer structured, results-based compensation.</a:t>
            </a:r>
          </a:p>
        </p:txBody>
      </p:sp>
      <p:pic>
        <p:nvPicPr>
          <p:cNvPr id="5" name="Picture 4" descr="A pie chart with text on it&#10;&#10;Description automatically generated">
            <a:extLst>
              <a:ext uri="{FF2B5EF4-FFF2-40B4-BE49-F238E27FC236}">
                <a16:creationId xmlns:a16="http://schemas.microsoft.com/office/drawing/2014/main" id="{261D0935-0EB7-C742-1CC8-0021CBD3F8DF}"/>
              </a:ext>
            </a:extLst>
          </p:cNvPr>
          <p:cNvPicPr>
            <a:picLocks noChangeAspect="1"/>
          </p:cNvPicPr>
          <p:nvPr/>
        </p:nvPicPr>
        <p:blipFill>
          <a:blip r:embed="rId3"/>
          <a:stretch>
            <a:fillRect/>
          </a:stretch>
        </p:blipFill>
        <p:spPr>
          <a:xfrm>
            <a:off x="439386" y="1240784"/>
            <a:ext cx="4277322" cy="4639322"/>
          </a:xfrm>
          <a:prstGeom prst="rect">
            <a:avLst/>
          </a:prstGeom>
        </p:spPr>
      </p:pic>
    </p:spTree>
    <p:extLst>
      <p:ext uri="{BB962C8B-B14F-4D97-AF65-F5344CB8AC3E}">
        <p14:creationId xmlns:p14="http://schemas.microsoft.com/office/powerpoint/2010/main" val="501764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AD619-D553-0964-9FC4-A506FB7B8F5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CA8FBD-7F48-D221-C254-B78F4110A825}"/>
              </a:ext>
            </a:extLst>
          </p:cNvPr>
          <p:cNvSpPr>
            <a:spLocks noGrp="1"/>
          </p:cNvSpPr>
          <p:nvPr>
            <p:ph type="title"/>
          </p:nvPr>
        </p:nvSpPr>
        <p:spPr>
          <a:xfrm>
            <a:off x="1411111" y="124698"/>
            <a:ext cx="10214832" cy="430887"/>
          </a:xfrm>
        </p:spPr>
        <p:txBody>
          <a:bodyPr/>
          <a:lstStyle/>
          <a:p>
            <a:r>
              <a:rPr lang="en-US" sz="2800" i="0" u="none" strike="noStrike" baseline="0" dirty="0">
                <a:solidFill>
                  <a:srgbClr val="FF0000"/>
                </a:solidFill>
              </a:rPr>
              <a:t>DATA VISUALIZATION</a:t>
            </a:r>
            <a:endParaRPr lang="en-US" sz="2800" u="sng" dirty="0">
              <a:solidFill>
                <a:srgbClr val="FF0000"/>
              </a:solidFill>
            </a:endParaRPr>
          </a:p>
        </p:txBody>
      </p:sp>
      <p:sp>
        <p:nvSpPr>
          <p:cNvPr id="7" name="Text Placeholder 6">
            <a:extLst>
              <a:ext uri="{FF2B5EF4-FFF2-40B4-BE49-F238E27FC236}">
                <a16:creationId xmlns:a16="http://schemas.microsoft.com/office/drawing/2014/main" id="{470796C0-88D8-23B2-19A9-CE79CD3ED93B}"/>
              </a:ext>
            </a:extLst>
          </p:cNvPr>
          <p:cNvSpPr>
            <a:spLocks noGrp="1"/>
          </p:cNvSpPr>
          <p:nvPr>
            <p:ph type="body" sz="quarter" idx="12"/>
          </p:nvPr>
        </p:nvSpPr>
        <p:spPr>
          <a:xfrm>
            <a:off x="439386" y="699910"/>
            <a:ext cx="11186557" cy="5035871"/>
          </a:xfrm>
        </p:spPr>
        <p:txBody>
          <a:bodyPr/>
          <a:lstStyle/>
          <a:p>
            <a:pPr algn="l"/>
            <a:r>
              <a:rPr lang="en-US" b="1" dirty="0">
                <a:latin typeface="Consolas" panose="020B0609020204030204" pitchFamily="49" charset="0"/>
              </a:rPr>
              <a:t>6. Key word cloud for Job Titles</a:t>
            </a:r>
            <a:endParaRPr lang="en-US" b="1" dirty="0">
              <a:effectLst/>
              <a:latin typeface="Consolas" panose="020B0609020204030204" pitchFamily="49" charset="0"/>
            </a:endParaRPr>
          </a:p>
          <a:p>
            <a:pPr marL="342900" indent="-342900" algn="l">
              <a:buAutoNum type="arabicPeriod"/>
            </a:pPr>
            <a:endParaRPr lang="en-US" b="1" dirty="0">
              <a:solidFill>
                <a:srgbClr val="569CD6"/>
              </a:solidFill>
              <a:latin typeface="Consolas" panose="020B0609020204030204" pitchFamily="49" charset="0"/>
            </a:endParaRPr>
          </a:p>
          <a:p>
            <a:pPr marL="342900" indent="-342900" algn="l">
              <a:buAutoNum type="arabicPeriod"/>
            </a:pPr>
            <a:endParaRPr lang="en-US" b="1" dirty="0">
              <a:solidFill>
                <a:srgbClr val="569CD6"/>
              </a:solidFill>
              <a:effectLst/>
              <a:latin typeface="Consolas" panose="020B0609020204030204" pitchFamily="49" charset="0"/>
            </a:endParaRPr>
          </a:p>
          <a:p>
            <a:pPr algn="l"/>
            <a:endParaRPr lang="en-US" b="1" dirty="0">
              <a:solidFill>
                <a:srgbClr val="569CD6"/>
              </a:solidFill>
              <a:latin typeface="Consolas" panose="020B0609020204030204" pitchFamily="49" charset="0"/>
            </a:endParaRPr>
          </a:p>
          <a:p>
            <a:pPr algn="l"/>
            <a:endParaRPr lang="en-US" b="1" dirty="0">
              <a:solidFill>
                <a:srgbClr val="569CD6"/>
              </a:solidFill>
              <a:effectLst/>
              <a:latin typeface="Consolas" panose="020B0609020204030204" pitchFamily="49" charset="0"/>
            </a:endParaRPr>
          </a:p>
          <a:p>
            <a:pPr algn="l"/>
            <a:endParaRPr lang="en-US" b="0" dirty="0">
              <a:solidFill>
                <a:srgbClr val="CCCCCC"/>
              </a:solidFill>
              <a:effectLst/>
              <a:latin typeface="Consolas" panose="020B0609020204030204" pitchFamily="49" charset="0"/>
            </a:endParaRPr>
          </a:p>
          <a:p>
            <a:pPr algn="l"/>
            <a:endParaRPr lang="en-US" b="1" i="0" dirty="0">
              <a:solidFill>
                <a:srgbClr val="000000"/>
              </a:solidFill>
              <a:effectLst/>
              <a:latin typeface="Helvetica Neue"/>
            </a:endParaRP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C8B03E2-33F4-4F7F-EC8F-7250E0C9BAF5}"/>
              </a:ext>
            </a:extLst>
          </p:cNvPr>
          <p:cNvSpPr txBox="1"/>
          <p:nvPr/>
        </p:nvSpPr>
        <p:spPr>
          <a:xfrm>
            <a:off x="5567422" y="4120587"/>
            <a:ext cx="722518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0472385F-6F60-3405-9FED-1501FAE1CB55}"/>
              </a:ext>
            </a:extLst>
          </p:cNvPr>
          <p:cNvSpPr txBox="1"/>
          <p:nvPr/>
        </p:nvSpPr>
        <p:spPr>
          <a:xfrm flipH="1">
            <a:off x="8502555" y="1460310"/>
            <a:ext cx="3425588" cy="3139321"/>
          </a:xfrm>
          <a:prstGeom prst="rect">
            <a:avLst/>
          </a:prstGeom>
          <a:noFill/>
        </p:spPr>
        <p:txBody>
          <a:bodyPr wrap="square" rtlCol="0">
            <a:spAutoFit/>
          </a:bodyPr>
          <a:lstStyle/>
          <a:p>
            <a:pPr algn="l"/>
            <a:r>
              <a:rPr lang="en-US" b="1" i="0" dirty="0">
                <a:solidFill>
                  <a:srgbClr val="3B2E58"/>
                </a:solidFill>
                <a:effectLst/>
                <a:latin typeface="system-ui"/>
              </a:rPr>
              <a:t>INTERPRETATION:</a:t>
            </a:r>
          </a:p>
          <a:p>
            <a:pPr algn="l"/>
            <a:r>
              <a:rPr lang="en-US" b="0" i="0" dirty="0">
                <a:solidFill>
                  <a:srgbClr val="3B2E58"/>
                </a:solidFill>
                <a:effectLst/>
                <a:latin typeface="system-ui"/>
              </a:rPr>
              <a:t>In summary, this keyword cloud provides a visual overview of popular terms used in job titles, highlighting trends in tech, digital marketing, and general job roles. It's a helpful starting point for understanding job market trends but should be used with additional research for a deeper understanding.</a:t>
            </a:r>
          </a:p>
        </p:txBody>
      </p:sp>
      <p:pic>
        <p:nvPicPr>
          <p:cNvPr id="3" name="Picture 2">
            <a:extLst>
              <a:ext uri="{FF2B5EF4-FFF2-40B4-BE49-F238E27FC236}">
                <a16:creationId xmlns:a16="http://schemas.microsoft.com/office/drawing/2014/main" id="{6212D0E4-EA16-2F2A-DCF2-130B7D06F7E9}"/>
              </a:ext>
            </a:extLst>
          </p:cNvPr>
          <p:cNvPicPr>
            <a:picLocks noChangeAspect="1"/>
          </p:cNvPicPr>
          <p:nvPr/>
        </p:nvPicPr>
        <p:blipFill>
          <a:blip r:embed="rId3"/>
          <a:stretch>
            <a:fillRect/>
          </a:stretch>
        </p:blipFill>
        <p:spPr>
          <a:xfrm>
            <a:off x="566057" y="1429988"/>
            <a:ext cx="7411484" cy="4124901"/>
          </a:xfrm>
          <a:prstGeom prst="rect">
            <a:avLst/>
          </a:prstGeom>
        </p:spPr>
      </p:pic>
    </p:spTree>
    <p:extLst>
      <p:ext uri="{BB962C8B-B14F-4D97-AF65-F5344CB8AC3E}">
        <p14:creationId xmlns:p14="http://schemas.microsoft.com/office/powerpoint/2010/main" val="120963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15">
      <a:dk1>
        <a:sysClr val="windowText" lastClr="000000"/>
      </a:dk1>
      <a:lt1>
        <a:sysClr val="window" lastClr="FFFFFF"/>
      </a:lt1>
      <a:dk2>
        <a:srgbClr val="F36E36"/>
      </a:dk2>
      <a:lt2>
        <a:srgbClr val="E7E6E6"/>
      </a:lt2>
      <a:accent1>
        <a:srgbClr val="A31312"/>
      </a:accent1>
      <a:accent2>
        <a:srgbClr val="E7E6E6"/>
      </a:accent2>
      <a:accent3>
        <a:srgbClr val="FDB913"/>
      </a:accent3>
      <a:accent4>
        <a:srgbClr val="1E753B"/>
      </a:accent4>
      <a:accent5>
        <a:srgbClr val="067CA2"/>
      </a:accent5>
      <a:accent6>
        <a:srgbClr val="493456"/>
      </a:accent6>
      <a:hlink>
        <a:srgbClr val="067CA2"/>
      </a:hlink>
      <a:folHlink>
        <a:srgbClr val="886D93"/>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967531_win32_mlw v2" id="{D6E82B91-6E0A-4ADE-ABDF-7A3107FF5DC0}" vid="{FDF63795-6842-4874-86B5-D3F4150A0B0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A6AD0CE-C3A1-49ED-84DB-B51D7D3B27B3}">
  <ds:schemaRefs>
    <ds:schemaRef ds:uri="http://schemas.microsoft.com/sharepoint/v3/contenttype/forms"/>
  </ds:schemaRefs>
</ds:datastoreItem>
</file>

<file path=customXml/itemProps2.xml><?xml version="1.0" encoding="utf-8"?>
<ds:datastoreItem xmlns:ds="http://schemas.openxmlformats.org/officeDocument/2006/customXml" ds:itemID="{3D32A503-7E2B-48A7-A1A4-FEB996769C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794402-D476-4C0A-8953-D7E5D3D97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LGBTQIA Pride Month presentation</Template>
  <TotalTime>16793</TotalTime>
  <Words>1863</Words>
  <Application>Microsoft Office PowerPoint</Application>
  <PresentationFormat>Widescreen</PresentationFormat>
  <Paragraphs>256</Paragraphs>
  <Slides>22</Slides>
  <Notes>21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Broadway</vt:lpstr>
      <vt:lpstr>Consolas</vt:lpstr>
      <vt:lpstr>Helvetica Neue</vt:lpstr>
      <vt:lpstr>menlo</vt:lpstr>
      <vt:lpstr>system-ui</vt:lpstr>
      <vt:lpstr>Times New Roman</vt:lpstr>
      <vt:lpstr>var(--jp-cell-prompt-font-family)</vt:lpstr>
      <vt:lpstr>var(--jp-content-font-family)</vt:lpstr>
      <vt:lpstr>Office Theme</vt:lpstr>
      <vt:lpstr>PROJECT ON CAREER TRENDS EXPLORER AND PERSONALIZED JOB MATCHER </vt:lpstr>
      <vt:lpstr>PROJECT OVERVIEW</vt:lpstr>
      <vt:lpstr>DATA DESCRIPTION</vt:lpstr>
      <vt:lpstr>DATA VISUALIZATION</vt:lpstr>
      <vt:lpstr>DATA VISUALIZATION</vt:lpstr>
      <vt:lpstr>DATA VISUALIZATION</vt:lpstr>
      <vt:lpstr>DATA VISUALIZATION</vt:lpstr>
      <vt:lpstr>DATA VISUALIZATION</vt:lpstr>
      <vt:lpstr>DATA VISUALIZATION</vt:lpstr>
      <vt:lpstr>TASK 1 – ANALYZING KEYWORDS AND SALARIES</vt:lpstr>
      <vt:lpstr>TASK 1 – ANALYZING KEYWORDS AND SALARIES</vt:lpstr>
      <vt:lpstr>TASK 2 – IDENTIFYING EMERGING JOB CATEGORIES</vt:lpstr>
      <vt:lpstr>TASK 3 – HIGH DEMAND JOB ROLES PREDICTION</vt:lpstr>
      <vt:lpstr>TASK 4 – COMPARITIVE SALARY ANALYSIS BY REGION</vt:lpstr>
      <vt:lpstr>TASK 7 – REMOTE WORK LANDSCAPE ANALYSIS</vt:lpstr>
      <vt:lpstr>TASK 7 – REMOTE WORK LANDSCAPE ANALYSIS</vt:lpstr>
      <vt:lpstr>TASK 7 – REMOTE WORK LANDSCAPE ANALYSIS</vt:lpstr>
      <vt:lpstr>ARIMA FORCAST FOR TOTAL JOBS</vt:lpstr>
      <vt:lpstr>PROPHET FORECAST FOR REMOTE JOBS</vt:lpstr>
      <vt:lpstr>FINAL OUTPUT</vt:lpstr>
      <vt:lpstr>FINAL OUTPUT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 ACQUISITION                 &amp;  DATA WRANGLING  NAME:            S. SUJANA KUMARI AFFILIATION:  DIGICROME ACADEMY </dc:title>
  <dc:subject/>
  <dc:creator>Lenovo</dc:creator>
  <cp:keywords/>
  <dc:description/>
  <cp:lastModifiedBy>a80259</cp:lastModifiedBy>
  <cp:revision>59</cp:revision>
  <dcterms:created xsi:type="dcterms:W3CDTF">2024-04-30T20:52:53Z</dcterms:created>
  <dcterms:modified xsi:type="dcterms:W3CDTF">2025-01-29T18:23:32Z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